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308" r:id="rId3"/>
    <p:sldId id="292" r:id="rId4"/>
    <p:sldId id="271" r:id="rId5"/>
    <p:sldId id="274" r:id="rId6"/>
    <p:sldId id="329" r:id="rId7"/>
    <p:sldId id="324" r:id="rId8"/>
    <p:sldId id="342" r:id="rId9"/>
    <p:sldId id="294" r:id="rId10"/>
    <p:sldId id="310" r:id="rId11"/>
    <p:sldId id="331" r:id="rId12"/>
    <p:sldId id="330" r:id="rId13"/>
    <p:sldId id="339" r:id="rId14"/>
    <p:sldId id="341" r:id="rId15"/>
    <p:sldId id="340" r:id="rId16"/>
    <p:sldId id="299" r:id="rId17"/>
    <p:sldId id="295" r:id="rId18"/>
    <p:sldId id="300" r:id="rId19"/>
    <p:sldId id="301" r:id="rId20"/>
    <p:sldId id="312" r:id="rId21"/>
    <p:sldId id="326" r:id="rId22"/>
    <p:sldId id="281" r:id="rId23"/>
    <p:sldId id="314" r:id="rId24"/>
  </p:sldIdLst>
  <p:sldSz cx="9144000" cy="6858000" type="screen4x3"/>
  <p:notesSz cx="6794500" cy="9931400"/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E1C5"/>
    <a:srgbClr val="191919"/>
    <a:srgbClr val="654C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21" autoAdjust="0"/>
    <p:restoredTop sz="94702"/>
  </p:normalViewPr>
  <p:slideViewPr>
    <p:cSldViewPr snapToGrid="0" snapToObjects="1">
      <p:cViewPr varScale="1">
        <p:scale>
          <a:sx n="70" d="100"/>
          <a:sy n="70" d="100"/>
        </p:scale>
        <p:origin x="1448" y="52"/>
      </p:cViewPr>
      <p:guideLst>
        <p:guide orient="horz" pos="2160"/>
        <p:guide pos="48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A97509-7F3A-7441-9B53-0EDD3D3BF7A2}" type="datetimeFigureOut">
              <a:t>24.02.2026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1" y="9433107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48645" y="9433107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DDD4B-5393-DB43-B07C-915526538F82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163174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024" cy="4986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7890" y="1"/>
            <a:ext cx="2945024" cy="4986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8479F3-98D4-5344-8F17-A5338630D49B}" type="datetimeFigureOut">
              <a:rPr lang="x-none" smtClean="0"/>
              <a:t>24.02.2026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1241425"/>
            <a:ext cx="44672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133" y="4779904"/>
            <a:ext cx="5436235" cy="39096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2766"/>
            <a:ext cx="2945024" cy="4986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7890" y="9432766"/>
            <a:ext cx="2945024" cy="4986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89CC26-BC03-5846-8F2C-6D2BE305590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39770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1306169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2885699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19191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4723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55137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19355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80232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25999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40092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0585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74264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60128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50682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24.02.2026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23899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9144000" cy="6524625"/>
          </a:xfrm>
          <a:prstGeom prst="rect">
            <a:avLst/>
          </a:prstGeom>
          <a:solidFill>
            <a:srgbClr val="B8C0A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b-NO"/>
          </a:p>
        </p:txBody>
      </p:sp>
      <p:sp>
        <p:nvSpPr>
          <p:cNvPr id="8" name="Rektangel 6"/>
          <p:cNvSpPr/>
          <p:nvPr userDrawn="1"/>
        </p:nvSpPr>
        <p:spPr>
          <a:xfrm>
            <a:off x="-6350" y="5611813"/>
            <a:ext cx="9150350" cy="1223962"/>
          </a:xfrm>
          <a:custGeom>
            <a:avLst/>
            <a:gdLst>
              <a:gd name="connsiteX0" fmla="*/ 0 w 9144000"/>
              <a:gd name="connsiteY0" fmla="*/ 0 h 1224136"/>
              <a:gd name="connsiteX1" fmla="*/ 9144000 w 9144000"/>
              <a:gd name="connsiteY1" fmla="*/ 0 h 1224136"/>
              <a:gd name="connsiteX2" fmla="*/ 9144000 w 9144000"/>
              <a:gd name="connsiteY2" fmla="*/ 1224136 h 1224136"/>
              <a:gd name="connsiteX3" fmla="*/ 0 w 9144000"/>
              <a:gd name="connsiteY3" fmla="*/ 1224136 h 1224136"/>
              <a:gd name="connsiteX4" fmla="*/ 0 w 9144000"/>
              <a:gd name="connsiteY4" fmla="*/ 0 h 1224136"/>
              <a:gd name="connsiteX0" fmla="*/ 0 w 9150318"/>
              <a:gd name="connsiteY0" fmla="*/ 619218 h 1224136"/>
              <a:gd name="connsiteX1" fmla="*/ 9150318 w 9150318"/>
              <a:gd name="connsiteY1" fmla="*/ 0 h 1224136"/>
              <a:gd name="connsiteX2" fmla="*/ 9150318 w 9150318"/>
              <a:gd name="connsiteY2" fmla="*/ 1224136 h 1224136"/>
              <a:gd name="connsiteX3" fmla="*/ 6318 w 9150318"/>
              <a:gd name="connsiteY3" fmla="*/ 1224136 h 1224136"/>
              <a:gd name="connsiteX4" fmla="*/ 0 w 9150318"/>
              <a:gd name="connsiteY4" fmla="*/ 619218 h 1224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0318" h="1224136">
                <a:moveTo>
                  <a:pt x="0" y="619218"/>
                </a:moveTo>
                <a:lnTo>
                  <a:pt x="9150318" y="0"/>
                </a:lnTo>
                <a:lnTo>
                  <a:pt x="9150318" y="1224136"/>
                </a:lnTo>
                <a:lnTo>
                  <a:pt x="6318" y="1224136"/>
                </a:lnTo>
                <a:lnTo>
                  <a:pt x="0" y="619218"/>
                </a:lnTo>
                <a:close/>
              </a:path>
            </a:pathLst>
          </a:custGeom>
          <a:solidFill>
            <a:srgbClr val="92A8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b-NO"/>
          </a:p>
        </p:txBody>
      </p:sp>
      <p:sp>
        <p:nvSpPr>
          <p:cNvPr id="11" name="TekstSylinder 1"/>
          <p:cNvSpPr txBox="1">
            <a:spLocks noChangeArrowheads="1"/>
          </p:cNvSpPr>
          <p:nvPr userDrawn="1"/>
        </p:nvSpPr>
        <p:spPr bwMode="auto">
          <a:xfrm>
            <a:off x="6659563" y="44450"/>
            <a:ext cx="2376487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r" eaLnBrk="1" hangingPunct="1"/>
            <a:r>
              <a:rPr lang="nb-NO" sz="1600" b="1" dirty="0" err="1">
                <a:solidFill>
                  <a:srgbClr val="654C57"/>
                </a:solidFill>
                <a:latin typeface="Candara" charset="0"/>
                <a:cs typeface="Candara" charset="0"/>
              </a:rPr>
              <a:t>Littsint.no</a:t>
            </a:r>
            <a:endParaRPr lang="nb-NO" sz="1600" b="1" dirty="0">
              <a:solidFill>
                <a:srgbClr val="654C57"/>
              </a:solidFill>
              <a:latin typeface="Candara" charset="0"/>
              <a:cs typeface="Candara" charset="0"/>
            </a:endParaRPr>
          </a:p>
          <a:p>
            <a:pPr algn="r" eaLnBrk="1" hangingPunct="1"/>
            <a:r>
              <a:rPr lang="nb-NO" sz="900" dirty="0">
                <a:solidFill>
                  <a:srgbClr val="191919"/>
                </a:solidFill>
                <a:latin typeface="Candara" charset="0"/>
                <a:cs typeface="Candara" charset="0"/>
              </a:rPr>
              <a:t>PSYKOLOGSPESIALIST STEINAR SUNDE</a:t>
            </a:r>
          </a:p>
        </p:txBody>
      </p:sp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55206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811475"/>
            <a:ext cx="634682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9" name="Bilde 3" descr="illustrasjon.emf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423"/>
          <a:stretch>
            <a:fillRect/>
          </a:stretch>
        </p:blipFill>
        <p:spPr bwMode="auto">
          <a:xfrm>
            <a:off x="7049502" y="3783724"/>
            <a:ext cx="1924905" cy="307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ktangel 9"/>
          <p:cNvSpPr/>
          <p:nvPr userDrawn="1"/>
        </p:nvSpPr>
        <p:spPr>
          <a:xfrm>
            <a:off x="0" y="6524625"/>
            <a:ext cx="9144000" cy="333375"/>
          </a:xfrm>
          <a:prstGeom prst="rect">
            <a:avLst/>
          </a:prstGeom>
          <a:solidFill>
            <a:srgbClr val="654C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597201"/>
            <a:ext cx="21336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83AA5345-8AAD-9D4D-996A-F10038205FEB}" type="datetimeFigureOut">
              <a:rPr lang="nb-NO"/>
              <a:pPr/>
              <a:t>24.02.2026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597201"/>
            <a:ext cx="28956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597201"/>
            <a:ext cx="21336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nb-NO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4014169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600" b="1" i="0" kern="1200" spc="-20">
          <a:solidFill>
            <a:srgbClr val="654C57"/>
          </a:solidFill>
          <a:latin typeface="Candara"/>
          <a:ea typeface="+mj-ea"/>
          <a:cs typeface="Candara"/>
        </a:defRPr>
      </a:lvl1pPr>
    </p:titleStyle>
    <p:bodyStyle>
      <a:lvl1pPr marL="360000" indent="-360000" algn="l" defTabSz="457200" rtl="0" eaLnBrk="1" latinLnBrk="0" hangingPunct="1">
        <a:spcBef>
          <a:spcPct val="20000"/>
        </a:spcBef>
        <a:buClr>
          <a:srgbClr val="654C57"/>
        </a:buClr>
        <a:buSzPct val="100000"/>
        <a:buFont typeface="Lucida Grande"/>
        <a:buChar char="●"/>
        <a:defRPr sz="2100" kern="1200" spc="-50">
          <a:solidFill>
            <a:srgbClr val="191919"/>
          </a:solidFill>
          <a:latin typeface="Candara"/>
          <a:ea typeface="+mn-ea"/>
          <a:cs typeface="Candara"/>
        </a:defRPr>
      </a:lvl1pPr>
      <a:lvl2pPr marL="662400" indent="-270000" algn="l" defTabSz="457200" rtl="0" eaLnBrk="1" latinLnBrk="0" hangingPunct="1">
        <a:spcBef>
          <a:spcPct val="20000"/>
        </a:spcBef>
        <a:buClr>
          <a:srgbClr val="654C57"/>
        </a:buClr>
        <a:buSzPct val="100000"/>
        <a:buFont typeface="Lucida Grande"/>
        <a:buChar char="-"/>
        <a:defRPr sz="1800" kern="1200" spc="-40">
          <a:solidFill>
            <a:srgbClr val="191919"/>
          </a:solidFill>
          <a:latin typeface="Candara"/>
          <a:ea typeface="+mn-ea"/>
          <a:cs typeface="Candara"/>
        </a:defRPr>
      </a:lvl2pPr>
      <a:lvl3pPr marL="1200150" indent="-285750" algn="l" defTabSz="457200" rtl="0" eaLnBrk="1" latinLnBrk="0" hangingPunct="1">
        <a:spcBef>
          <a:spcPct val="20000"/>
        </a:spcBef>
        <a:buClr>
          <a:srgbClr val="654C57"/>
        </a:buClr>
        <a:buSzPct val="100000"/>
        <a:buFont typeface="Lucida Grande"/>
        <a:buChar char="●"/>
        <a:defRPr sz="1600" kern="1200">
          <a:solidFill>
            <a:srgbClr val="191919"/>
          </a:solidFill>
          <a:latin typeface="Candara"/>
          <a:ea typeface="+mn-ea"/>
          <a:cs typeface="Candara"/>
        </a:defRPr>
      </a:lvl3pPr>
      <a:lvl4pPr marL="1714500" indent="-342900" algn="l" defTabSz="457200" rtl="0" eaLnBrk="1" latinLnBrk="0" hangingPunct="1">
        <a:spcBef>
          <a:spcPct val="20000"/>
        </a:spcBef>
        <a:buClr>
          <a:srgbClr val="654C57"/>
        </a:buClr>
        <a:buSzPct val="100000"/>
        <a:buFont typeface="Lucida Grande"/>
        <a:buChar char="-"/>
        <a:defRPr sz="1400" kern="1200">
          <a:solidFill>
            <a:srgbClr val="191919"/>
          </a:solidFill>
          <a:latin typeface="Candara"/>
          <a:ea typeface="+mn-ea"/>
          <a:cs typeface="Candara"/>
        </a:defRPr>
      </a:lvl4pPr>
      <a:lvl5pPr marL="2171700" indent="-342900" algn="l" defTabSz="457200" rtl="0" eaLnBrk="1" latinLnBrk="0" hangingPunct="1">
        <a:spcBef>
          <a:spcPct val="20000"/>
        </a:spcBef>
        <a:buClr>
          <a:srgbClr val="654C57"/>
        </a:buClr>
        <a:buSzPct val="100000"/>
        <a:buFont typeface="Lucida Grande"/>
        <a:buChar char="●"/>
        <a:defRPr sz="1400" kern="1200">
          <a:solidFill>
            <a:srgbClr val="191919"/>
          </a:solidFill>
          <a:latin typeface="Candara"/>
          <a:ea typeface="+mn-ea"/>
          <a:cs typeface="Candar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395111" y="1306169"/>
            <a:ext cx="8063089" cy="1470025"/>
          </a:xfrm>
        </p:spPr>
        <p:txBody>
          <a:bodyPr>
            <a:normAutofit/>
          </a:bodyPr>
          <a:lstStyle/>
          <a:p>
            <a:r>
              <a:rPr lang="nb-NO" dirty="0"/>
              <a:t>Littsint.no</a:t>
            </a:r>
            <a:br>
              <a:rPr lang="nb-NO" dirty="0"/>
            </a:br>
            <a:r>
              <a:rPr lang="nb-NO" dirty="0"/>
              <a:t>Å spille hverandre gode</a:t>
            </a:r>
            <a:r>
              <a:rPr lang="nb-NO" sz="3200" dirty="0"/>
              <a:t>  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106311" y="2885699"/>
            <a:ext cx="6666089" cy="1752600"/>
          </a:xfrm>
        </p:spPr>
        <p:txBody>
          <a:bodyPr>
            <a:noAutofit/>
          </a:bodyPr>
          <a:lstStyle/>
          <a:p>
            <a:endParaRPr lang="nb-NO" sz="3200" dirty="0"/>
          </a:p>
          <a:p>
            <a:r>
              <a:rPr lang="nb-NO" sz="3200" dirty="0"/>
              <a:t>Steinar Sunde</a:t>
            </a:r>
          </a:p>
          <a:p>
            <a:r>
              <a:rPr lang="nb-NO" sz="3200" dirty="0"/>
              <a:t>Psykologspesialist</a:t>
            </a:r>
          </a:p>
        </p:txBody>
      </p:sp>
    </p:spTree>
    <p:extLst>
      <p:ext uri="{BB962C8B-B14F-4D97-AF65-F5344CB8AC3E}">
        <p14:creationId xmlns:p14="http://schemas.microsoft.com/office/powerpoint/2010/main" val="3487300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Kunnskap til foreldre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354667"/>
            <a:ext cx="6346825" cy="4982772"/>
          </a:xfrm>
        </p:spPr>
        <p:txBody>
          <a:bodyPr/>
          <a:lstStyle/>
          <a:p>
            <a:pPr marL="0" indent="0">
              <a:buNone/>
            </a:pPr>
            <a:endParaRPr lang="nb-NO" dirty="0"/>
          </a:p>
          <a:p>
            <a:r>
              <a:rPr lang="nb-NO" dirty="0"/>
              <a:t>Montgomery (2018): «En vanlig misforståelse er at barneoppdragelse er det du gjør når barnet oppfører seg dårlig, barneoppdragelse er alt du gjør sammen med barnet ditt»</a:t>
            </a:r>
          </a:p>
          <a:p>
            <a:r>
              <a:rPr lang="nb-NO" dirty="0" err="1"/>
              <a:t>Gottman</a:t>
            </a:r>
            <a:r>
              <a:rPr lang="nb-NO" dirty="0"/>
              <a:t> (2016) «Vennlighet, varme, optimisme og tålmodighet er langt bedre redskaper enn straff, om en vil ha veloppdragne og emosjonelt friske barn»</a:t>
            </a:r>
          </a:p>
          <a:p>
            <a:r>
              <a:rPr lang="nb-NO" dirty="0"/>
              <a:t>Greene (2021) Barn oppfører seg bra om de kan.  Barn oppfører seg dårlig når de opplever å ikke strekke til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03138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27CFC23-0B0A-6F30-F8F5-8D4836E4E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Nocebo</a:t>
            </a:r>
            <a:r>
              <a:rPr lang="nb-NO" dirty="0"/>
              <a:t>: Hvordan vi tenker om barn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E92DAC8-1C99-2FE2-2D2C-FCD35A656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/>
              <a:t>Det vi tror om hverandre er det vi risikerer å fremkalle i hverandre</a:t>
            </a:r>
          </a:p>
          <a:p>
            <a:r>
              <a:rPr lang="nb-NO" sz="2400" dirty="0"/>
              <a:t>Dersom vi tror at barnet er respektløst og uoppdragent, behandler vi barnet deretter og på den måten får vi frem det verste i hverandre</a:t>
            </a:r>
          </a:p>
          <a:p>
            <a:r>
              <a:rPr lang="nb-NO" sz="2400" dirty="0"/>
              <a:t>Fortolkning av barn kan bli selvoppfyllende</a:t>
            </a:r>
          </a:p>
        </p:txBody>
      </p:sp>
    </p:spTree>
    <p:extLst>
      <p:ext uri="{BB962C8B-B14F-4D97-AF65-F5344CB8AC3E}">
        <p14:creationId xmlns:p14="http://schemas.microsoft.com/office/powerpoint/2010/main" val="40158993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Foreldre kan ha nytte av </a:t>
            </a:r>
            <a:r>
              <a:rPr lang="nb-NO" dirty="0" err="1"/>
              <a:t>Timeout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Barn kan i liten grad gjøre seg nytte av </a:t>
            </a:r>
            <a:r>
              <a:rPr lang="nb-NO" dirty="0" err="1"/>
              <a:t>Timeout</a:t>
            </a:r>
            <a:r>
              <a:rPr lang="nb-NO" dirty="0"/>
              <a:t> da frontallappene ikke er utviklet nok til selvregulering</a:t>
            </a:r>
          </a:p>
          <a:p>
            <a:r>
              <a:rPr lang="nb-NO" dirty="0"/>
              <a:t>Foreldre kan ha nytte av </a:t>
            </a:r>
            <a:r>
              <a:rPr lang="nb-NO" dirty="0" err="1"/>
              <a:t>Timeout</a:t>
            </a:r>
            <a:r>
              <a:rPr lang="nb-NO" dirty="0"/>
              <a:t> da de har utviklede frontallapper og kan trene på å regulere seg ned</a:t>
            </a:r>
          </a:p>
          <a:p>
            <a:r>
              <a:rPr lang="nb-NO" dirty="0"/>
              <a:t>Foreldre kan hjelpe barnet til å finne roen ved først å regulere seg selv ned og på den måten fungere som frontallappene til barnet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543530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DD673DA-CDCF-6123-F207-58BB086CB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Vagusnerven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AE0C39B-AB8F-0386-0CB6-0BBB1D006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Roer ned stress ved å aktivere det parasympatiske nervesystemet ved høy </a:t>
            </a:r>
            <a:r>
              <a:rPr lang="nb-NO" dirty="0" err="1"/>
              <a:t>vagustone</a:t>
            </a:r>
            <a:endParaRPr lang="nb-NO" dirty="0"/>
          </a:p>
          <a:p>
            <a:r>
              <a:rPr lang="nb-NO" dirty="0"/>
              <a:t>Vedvarende stress bidrar til lav </a:t>
            </a:r>
            <a:r>
              <a:rPr lang="nb-NO" dirty="0" err="1"/>
              <a:t>vagustone</a:t>
            </a:r>
            <a:r>
              <a:rPr lang="nb-NO" dirty="0"/>
              <a:t> ofte med påfølgende helse utfordringer</a:t>
            </a:r>
          </a:p>
          <a:p>
            <a:r>
              <a:rPr lang="nb-NO" dirty="0"/>
              <a:t>Kroppen går raskere i stressmodus, blir lettere utmattet og mer smertesensitiv</a:t>
            </a:r>
          </a:p>
          <a:p>
            <a:r>
              <a:rPr lang="nb-NO" dirty="0"/>
              <a:t>Bidrar ofte til smalere toleransevindu hvor alarmsystemet trumfer regulering</a:t>
            </a:r>
          </a:p>
        </p:txBody>
      </p:sp>
    </p:spTree>
    <p:extLst>
      <p:ext uri="{BB962C8B-B14F-4D97-AF65-F5344CB8AC3E}">
        <p14:creationId xmlns:p14="http://schemas.microsoft.com/office/powerpoint/2010/main" val="41074940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5D854CF-DCA2-2625-64F4-4D1A7A359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Nyttige </a:t>
            </a:r>
            <a:r>
              <a:rPr lang="nb-NO" dirty="0" err="1"/>
              <a:t>Timeouter</a:t>
            </a:r>
            <a:r>
              <a:rPr lang="nb-NO" dirty="0"/>
              <a:t> på 1 minutt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E175D16-5A87-9F61-87DD-CC2D7DF7F2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Minn deg selv på at barnet gjør helt normale handlinger for alderen, som skjer i alle hjem. Det handler ikke om at barnet er respektløst eller at du ikke strekker til</a:t>
            </a:r>
          </a:p>
          <a:p>
            <a:r>
              <a:rPr lang="nb-NO" dirty="0"/>
              <a:t>Pust inn gjennom nesen i 4  sekunder og ut i 6 sekunder minimum 5 ganger</a:t>
            </a:r>
          </a:p>
          <a:p>
            <a:r>
              <a:rPr lang="nb-NO" dirty="0"/>
              <a:t>Skyll hendene i kaldt vann i 30-60 sekunder</a:t>
            </a:r>
          </a:p>
          <a:p>
            <a:r>
              <a:rPr lang="nb-NO" dirty="0"/>
              <a:t>Legg en kald klut på nakken i 30 sekunder</a:t>
            </a:r>
          </a:p>
          <a:p>
            <a:r>
              <a:rPr lang="nb-NO" dirty="0"/>
              <a:t>Når pulsen har senket seg, gå tilbake til barnet, sett deg ned og snakk med det på den måten du ønsker barnet skal snakke til deg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644947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EE7BE18-500C-1F49-3947-5BCD64B26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Trygghet før læring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64E3377-7586-219D-7B52-410C320AA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Barn trenger først og fremst voksne som tåler dem, både hjemme og på skolen, før de kan lære noe</a:t>
            </a:r>
          </a:p>
          <a:p>
            <a:r>
              <a:rPr lang="nb-NO" dirty="0"/>
              <a:t>Når relasjonene oppleves trygge blir kroppen regulert og fellesskapet oppleves meningsfullt</a:t>
            </a:r>
          </a:p>
          <a:p>
            <a:r>
              <a:rPr lang="nb-NO" dirty="0"/>
              <a:t>Å bli sett og møtt med realistiske forventninger tilpasset egne forutsetninger styrker både læring, trivsel og helse</a:t>
            </a:r>
          </a:p>
          <a:p>
            <a:r>
              <a:rPr lang="nb-NO" dirty="0"/>
              <a:t>Foreldre som beskriver barna som eldre en de er har ofte større samspillsutfordringer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101905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Feilslutninger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Sinne handler i overaskende liten grad om hva barnet gjør. Det handler i stor grad om hvordan foreldre tenker om seg selv og barnet i situasjonen</a:t>
            </a:r>
          </a:p>
          <a:p>
            <a:r>
              <a:rPr lang="nb-NO" dirty="0"/>
              <a:t>På dårlige eller stressende dager har foreldre en tendens til å bli urimelig selvkritiske, og tenke at en ikke strekker til og at barnet er uoppdragent</a:t>
            </a:r>
          </a:p>
          <a:p>
            <a:r>
              <a:rPr lang="nb-NO" dirty="0"/>
              <a:t>Små barn slår seg ikke vrange for å for å være slemme mot foreldrene. De trener på å markere seg som selvstendige individer. De fleste foreldre ønsker et selvstendig barn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821045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ICDP- </a:t>
            </a:r>
            <a:r>
              <a:rPr lang="nb-NO" sz="2700" dirty="0"/>
              <a:t>å se seg selv utenfra og barnet innenfra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Vis at du er glad i barnet ditt</a:t>
            </a:r>
          </a:p>
          <a:p>
            <a:r>
              <a:rPr lang="nb-NO" dirty="0"/>
              <a:t>Se og følg barnets initiativ</a:t>
            </a:r>
          </a:p>
          <a:p>
            <a:r>
              <a:rPr lang="nb-NO" dirty="0"/>
              <a:t>Ta del i barnets følelser</a:t>
            </a:r>
          </a:p>
          <a:p>
            <a:r>
              <a:rPr lang="nb-NO" dirty="0"/>
              <a:t>Gi ros og anerkjennelse</a:t>
            </a:r>
          </a:p>
          <a:p>
            <a:r>
              <a:rPr lang="nb-NO" dirty="0"/>
              <a:t>Felles oppmerksomhet</a:t>
            </a:r>
          </a:p>
          <a:p>
            <a:r>
              <a:rPr lang="nb-NO" dirty="0"/>
              <a:t>Gi mening til opplevelser</a:t>
            </a:r>
          </a:p>
          <a:p>
            <a:r>
              <a:rPr lang="nb-NO" dirty="0"/>
              <a:t>Lag sammenhenger</a:t>
            </a:r>
          </a:p>
          <a:p>
            <a:r>
              <a:rPr lang="nb-NO" dirty="0"/>
              <a:t>Planlegge, støtte, legge til rette og sette positive grenser 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433566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Kroppslig aktivering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569157"/>
            <a:ext cx="6346825" cy="4768282"/>
          </a:xfrm>
        </p:spPr>
        <p:txBody>
          <a:bodyPr/>
          <a:lstStyle/>
          <a:p>
            <a:r>
              <a:rPr lang="nb-NO" dirty="0"/>
              <a:t>En situasjon som får mange foreldre til å reagere med mye sinne, er når barnet ikke svarer</a:t>
            </a:r>
          </a:p>
          <a:p>
            <a:r>
              <a:rPr lang="nb-NO" dirty="0"/>
              <a:t>Selvkritikken starter: Hva slags forelder er jeg som har fått en så uoppdragen unge, jeg mester ikke dette</a:t>
            </a:r>
          </a:p>
          <a:p>
            <a:r>
              <a:rPr lang="nb-NO" dirty="0"/>
              <a:t>Irritasjonen stiger, og jo mer aktivert en blir, jo sannere oppleves tankene. Til slutt  blir det helt logisk og dra det gråtende barnet på badet</a:t>
            </a:r>
          </a:p>
          <a:p>
            <a:r>
              <a:rPr lang="nb-NO" dirty="0"/>
              <a:t>Alternative tanker, som at barnet ikke er uoppdragen men blir utsatt for en spillindustri som bruker milliarder av kroner på å gjøre spill vanskelig å avslutte, vil kunne vekke andre følelser og kunne gi deg andre handlingsvalg</a:t>
            </a:r>
          </a:p>
        </p:txBody>
      </p:sp>
    </p:spTree>
    <p:extLst>
      <p:ext uri="{BB962C8B-B14F-4D97-AF65-F5344CB8AC3E}">
        <p14:creationId xmlns:p14="http://schemas.microsoft.com/office/powerpoint/2010/main" val="24930141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Selvkritikk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33689"/>
            <a:ext cx="6346825" cy="4903749"/>
          </a:xfrm>
        </p:spPr>
        <p:txBody>
          <a:bodyPr/>
          <a:lstStyle/>
          <a:p>
            <a:r>
              <a:rPr lang="nb-NO" dirty="0"/>
              <a:t>I utviklingen av littsint Appen gikk vi gjennom flere hundre samtaler og så etter hva foreldre tenker rett før de mister kontroll over seg selv</a:t>
            </a:r>
          </a:p>
          <a:p>
            <a:r>
              <a:rPr lang="nb-NO" dirty="0"/>
              <a:t>De vanligste tankene var «jeg er en dårlig mor/far», «ungen respekterer meg ikke», «jeg har ingen verdi» </a:t>
            </a:r>
          </a:p>
          <a:p>
            <a:r>
              <a:rPr lang="nb-NO" dirty="0"/>
              <a:t>Usanne negative tanker, oppleves som sanne når vi blir aktivert av irritasjon og sinne</a:t>
            </a:r>
          </a:p>
          <a:p>
            <a:r>
              <a:rPr lang="nb-NO" dirty="0"/>
              <a:t>Neste gang treåringen skriker, så prøv å tenke: «Det er en normal fase, det handler ikke om at barnet er respektløst eller at jeg ikke strekker til». Erfar hvordan de nye tankene påvirker opplevde handlingsvalg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29925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Littsint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582615"/>
            <a:ext cx="6346825" cy="4754823"/>
          </a:xfrm>
        </p:spPr>
        <p:txBody>
          <a:bodyPr>
            <a:normAutofit/>
          </a:bodyPr>
          <a:lstStyle/>
          <a:p>
            <a:r>
              <a:rPr lang="nb-NO" dirty="0"/>
              <a:t>Littsint er Norges bidrag til </a:t>
            </a:r>
            <a:r>
              <a:rPr lang="nb-NO" dirty="0" err="1"/>
              <a:t>EU`s</a:t>
            </a:r>
            <a:r>
              <a:rPr lang="nb-NO" dirty="0"/>
              <a:t> foreldreveiledningspakke på 11 språk</a:t>
            </a:r>
          </a:p>
          <a:p>
            <a:r>
              <a:rPr lang="nb-NO" dirty="0"/>
              <a:t>Littsint er implementert i familievernet og i helsesykepleiernes veileder «i trygge hender» </a:t>
            </a:r>
          </a:p>
          <a:p>
            <a:r>
              <a:rPr lang="nb-NO" dirty="0"/>
              <a:t>Littsint del av utdanningen innen RPH og videreutdanning for leger og psykologer</a:t>
            </a:r>
          </a:p>
          <a:p>
            <a:r>
              <a:rPr lang="nb-NO" dirty="0"/>
              <a:t>Littsint blir presentert i «livet og sånn» et undervisningsmateriell for skoleverket</a:t>
            </a:r>
          </a:p>
          <a:p>
            <a:r>
              <a:rPr lang="nb-NO" dirty="0"/>
              <a:t>Littsint på konferanser, podkaster, nasjonale media</a:t>
            </a:r>
          </a:p>
          <a:p>
            <a:r>
              <a:rPr lang="nb-NO" dirty="0"/>
              <a:t>Littsint.no hadde over 40 000 nye brukere i 2025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777778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Littsint: å kunne velge empati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Littsint har som mål å lære foreldre at de har mer kontroll over seg selv og egne handlinger enn de tror</a:t>
            </a:r>
          </a:p>
          <a:p>
            <a:r>
              <a:rPr lang="nb-NO" dirty="0"/>
              <a:t>Følelser blir ikke bare kastet på oss. Det er en logikk i våre tanker og følelser som kan gi mening</a:t>
            </a:r>
          </a:p>
          <a:p>
            <a:r>
              <a:rPr lang="nb-NO" dirty="0"/>
              <a:t>I virkeligheten er du sjelden maktesløs overfor barna</a:t>
            </a:r>
          </a:p>
          <a:p>
            <a:r>
              <a:rPr lang="nb-NO" dirty="0"/>
              <a:t>Vi kan lære å bli mer forutsigbare overfor barna ved å kjenne igjen den mest vanlige selvkritikken, feilslutningene og kamp/flukt-aktivering i hverdagen</a:t>
            </a:r>
          </a:p>
          <a:p>
            <a:r>
              <a:rPr lang="nb-NO" dirty="0"/>
              <a:t>Da hjelper vi barn å være innenfor sitt toleransevindu </a:t>
            </a:r>
          </a:p>
          <a:p>
            <a:r>
              <a:rPr lang="nb-NO" dirty="0"/>
              <a:t>Jo mindre hardhendt du er, jo raskere modnes barnet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627763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Tankefeller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Svart-hvit tenkning: Hvis prestasjonen ikke er perfekt ser du på deg selv som mislykket.</a:t>
            </a:r>
          </a:p>
          <a:p>
            <a:r>
              <a:rPr lang="nb-NO" dirty="0"/>
              <a:t>Følelses resonering: Du antar at dine negative følelser gjenspeiler ting slik de egentlig er.</a:t>
            </a:r>
          </a:p>
          <a:p>
            <a:r>
              <a:rPr lang="nb-NO" dirty="0"/>
              <a:t>Diskvalifisere det positive: Du avviser positive erfaringer ved å si at de ikke teller. Oppgaven var jo så lett. Jeg var bare heldig. </a:t>
            </a:r>
          </a:p>
          <a:p>
            <a:r>
              <a:rPr lang="nb-NO" dirty="0"/>
              <a:t>Tankelesning: Antar at folk tenker negativt om deg uten å sjekke ut om det virkelig stemmer.</a:t>
            </a:r>
          </a:p>
          <a:p>
            <a:r>
              <a:rPr lang="nb-NO" dirty="0"/>
              <a:t>Forstørring av problem: Styres av «i verste fall» senarioer, som om de skulle skje.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557832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Øvelse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Når du kjenner at du har lyst å rope eller ta tak i barnet, ta ansvar ta en </a:t>
            </a:r>
            <a:r>
              <a:rPr lang="nb-NO" dirty="0" err="1"/>
              <a:t>Timeout</a:t>
            </a:r>
            <a:r>
              <a:rPr lang="nb-NO" dirty="0"/>
              <a:t> og forlat situasjonen</a:t>
            </a:r>
          </a:p>
          <a:p>
            <a:r>
              <a:rPr lang="nb-NO" dirty="0"/>
              <a:t>Minn deg selv på at barnet gjør helt normale handlinger for alderen. Det handler ikke om at barnet er respektløst eller at du ikke strekker til</a:t>
            </a:r>
          </a:p>
          <a:p>
            <a:r>
              <a:rPr lang="nb-NO" dirty="0"/>
              <a:t>Når pulsen har senket seg, gå tilbake til barnet, sett deg ned, se barnet i øynene og snakk med det på den måten du ønsker barnet skal snakke til deg.  </a:t>
            </a:r>
          </a:p>
          <a:p>
            <a:r>
              <a:rPr lang="nb-NO" dirty="0"/>
              <a:t>Husk at du er først og fremst en rollemodell som lærer barnet hvordan vi skal snakke til hverandre i hjemmet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452570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Empati gir lykke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Et barn jeg snakket med om lykke sa: </a:t>
            </a:r>
          </a:p>
          <a:p>
            <a:r>
              <a:rPr lang="nb-NO" dirty="0"/>
              <a:t>«lykke er å kunne si det en tenker uten å måtte tenke på hva en sier»</a:t>
            </a:r>
          </a:p>
          <a:p>
            <a:r>
              <a:rPr lang="nb-NO" dirty="0"/>
              <a:t>Det er lykke for både barn og foreldre at barn skal føle seg fri, tenke høyt og stole på at de blir tålt og møtt på sine tanker og følelser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05443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FNs Barnekonvensjon fra 1989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Barneloven fra 1991: sikring av barns rettigheter med forbud mot fysisk vold mot barn</a:t>
            </a:r>
          </a:p>
          <a:p>
            <a:r>
              <a:rPr lang="nb-NO" dirty="0"/>
              <a:t>Revisjon i 2010: presiserer forbud mot å slå, klapse, true eller skade barns psykiske eller fysiske helse</a:t>
            </a:r>
          </a:p>
          <a:p>
            <a:r>
              <a:rPr lang="nb-NO" dirty="0"/>
              <a:t>Barnekonvensjonen: Med begrepet oppdragervold menes oppdragelse basert på frykt i stedet for tillit</a:t>
            </a:r>
          </a:p>
          <a:p>
            <a:r>
              <a:rPr lang="nb-NO" dirty="0"/>
              <a:t>Littsint har som mål å hjelpe flest mulig foreldre til tillitsbasert oppdragelse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38117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Vi snakker med oss selv hele tiden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811475"/>
            <a:ext cx="6772670" cy="4525963"/>
          </a:xfrm>
        </p:spPr>
        <p:txBody>
          <a:bodyPr/>
          <a:lstStyle/>
          <a:p>
            <a:r>
              <a:rPr lang="nb-NO" dirty="0"/>
              <a:t>Måten vi snakker til oss selv innvirker på hva vi føler </a:t>
            </a:r>
          </a:p>
          <a:p>
            <a:r>
              <a:rPr lang="nb-NO" dirty="0"/>
              <a:t>Psykologisk Førstehjelp Solfrid Raknes (2012)</a:t>
            </a:r>
          </a:p>
        </p:txBody>
      </p:sp>
      <p:pic>
        <p:nvPicPr>
          <p:cNvPr id="4" name="Picture 7" descr="Hundetankar.jpg                                                00130A68Macintosh HD                   C06AB517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913614" y="2866309"/>
            <a:ext cx="2592179" cy="2656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957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Tankens kraft: Øvelse «hvit stokk»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64444" y="1986844"/>
            <a:ext cx="6239581" cy="4350594"/>
          </a:xfrm>
        </p:spPr>
        <p:txBody>
          <a:bodyPr>
            <a:normAutofit/>
          </a:bodyPr>
          <a:lstStyle/>
          <a:p>
            <a:r>
              <a:rPr lang="nb-NO" dirty="0"/>
              <a:t>Du står i kø, noen kommer bakfra og sparker </a:t>
            </a:r>
            <a:br>
              <a:rPr lang="nb-NO" dirty="0"/>
            </a:br>
            <a:r>
              <a:rPr lang="nb-NO" dirty="0"/>
              <a:t>deg hardt på leggen. Før du snur deg og ser hvem som står bak deg:</a:t>
            </a:r>
            <a:br>
              <a:rPr lang="nb-NO" dirty="0"/>
            </a:br>
            <a:endParaRPr lang="nb-NO" dirty="0"/>
          </a:p>
          <a:p>
            <a:r>
              <a:rPr lang="nb-NO" dirty="0"/>
              <a:t>Hvilke tanker får du?</a:t>
            </a:r>
          </a:p>
          <a:p>
            <a:r>
              <a:rPr lang="nb-NO" dirty="0"/>
              <a:t>Hvilke følelser kommer?</a:t>
            </a:r>
          </a:p>
          <a:p>
            <a:r>
              <a:rPr lang="nb-NO" dirty="0"/>
              <a:t>Hva kjenner du i kroppen av aktivering?</a:t>
            </a:r>
          </a:p>
          <a:p>
            <a:r>
              <a:rPr lang="nb-NO" dirty="0"/>
              <a:t>Hva får du lyst til å gjøre? 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40789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Øvelse «hvit stokk»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Når du snur deg, ser du at det står en blind mann med en hvit stokk bak deg, som har gått seg på deg</a:t>
            </a:r>
          </a:p>
          <a:p>
            <a:endParaRPr lang="nb-NO" dirty="0"/>
          </a:p>
          <a:p>
            <a:r>
              <a:rPr lang="nb-NO" dirty="0"/>
              <a:t>Hvilke tanker får du?</a:t>
            </a:r>
          </a:p>
          <a:p>
            <a:r>
              <a:rPr lang="nb-NO" dirty="0"/>
              <a:t>Hvilke følelser kommer?</a:t>
            </a:r>
          </a:p>
          <a:p>
            <a:r>
              <a:rPr lang="nb-NO" dirty="0"/>
              <a:t>Hva kjenner  du i kroppen av aktivering?</a:t>
            </a:r>
          </a:p>
          <a:p>
            <a:r>
              <a:rPr lang="nb-NO" dirty="0"/>
              <a:t>Hva får du lyst til å gjøre?</a:t>
            </a:r>
          </a:p>
        </p:txBody>
      </p:sp>
    </p:spTree>
    <p:extLst>
      <p:ext uri="{BB962C8B-B14F-4D97-AF65-F5344CB8AC3E}">
        <p14:creationId xmlns:p14="http://schemas.microsoft.com/office/powerpoint/2010/main" val="1705276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Toleransevindu modellen 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547447"/>
            <a:ext cx="6346825" cy="4789992"/>
          </a:xfrm>
        </p:spPr>
        <p:txBody>
          <a:bodyPr/>
          <a:lstStyle/>
          <a:p>
            <a:pPr marL="0" indent="0">
              <a:buNone/>
            </a:pPr>
            <a:endParaRPr lang="nb-NO" dirty="0"/>
          </a:p>
          <a:p>
            <a:r>
              <a:rPr lang="nb-NO" dirty="0"/>
              <a:t>Toleransevinduet er feltet av moderat aktivering der vi kan tenke, reflektere, føle og lære (</a:t>
            </a:r>
            <a:r>
              <a:rPr lang="nb-NO" dirty="0" err="1"/>
              <a:t>Siegel</a:t>
            </a:r>
            <a:r>
              <a:rPr lang="nb-NO" dirty="0"/>
              <a:t> 1999)</a:t>
            </a:r>
          </a:p>
          <a:p>
            <a:r>
              <a:rPr lang="nb-NO" dirty="0"/>
              <a:t>Små barn har smalt toleransevindu</a:t>
            </a:r>
          </a:p>
          <a:p>
            <a:r>
              <a:rPr lang="nb-NO" dirty="0"/>
              <a:t>Logikkhjernen blir hemmet når vi blir aktivert. Kroppen settes i beredskap og  overaktiverings- responsene kamp og flukt settes i gang. </a:t>
            </a:r>
          </a:p>
          <a:p>
            <a:r>
              <a:rPr lang="nb-NO" dirty="0"/>
              <a:t>Dette er ikke viljestyrt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6661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1FAFCC3-F2C2-C713-141C-0FA21308F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Følelses-regulering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F5F27D0-207C-9AB8-C70C-7C8FA6041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Frontallappene som regulerer følelser er ikke ferdig utviklet før tidlig i 20- årene</a:t>
            </a:r>
          </a:p>
          <a:p>
            <a:r>
              <a:rPr lang="nb-NO" dirty="0"/>
              <a:t>Foreldre må være barnets frontallapper de første leveårene ved å regulere ned seg selv først for så å hjelpe barnet (ta på din egen maske før du hjelper andre)</a:t>
            </a:r>
          </a:p>
          <a:p>
            <a:r>
              <a:rPr lang="nb-NO" dirty="0"/>
              <a:t>Tenåringer har heller ikke ferdig utviklede frontallapper. Sterke krevende følelser er oftest manglende evne til regulering og ikke manglende motivasjon</a:t>
            </a:r>
          </a:p>
        </p:txBody>
      </p:sp>
    </p:spTree>
    <p:extLst>
      <p:ext uri="{BB962C8B-B14F-4D97-AF65-F5344CB8AC3E}">
        <p14:creationId xmlns:p14="http://schemas.microsoft.com/office/powerpoint/2010/main" val="3722558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Kunnskap om barn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Barns hjerner er naturlig innstilt på å søke trygghet, kjærlighet, kunnskap og forståelse. Barnet ditt ønsker å være kjærlig og uegennyttig. Ris, sarkasme, trusler, nedlatende uttalelser eller forakt må unngås for enhver pris (Gottmann 2016)</a:t>
            </a:r>
          </a:p>
          <a:p>
            <a:r>
              <a:rPr lang="nb-NO" dirty="0"/>
              <a:t>Frykt kommer lett, trygghet tar tid. Det er de voksnes ansvar å bringe tryggheten inn livet til barna. Å ikke miste besinnelsen på barnet er første mål, å finne en måte å trøste og roe ned er neste. (Montgomery 2018)</a:t>
            </a:r>
          </a:p>
        </p:txBody>
      </p:sp>
    </p:spTree>
    <p:extLst>
      <p:ext uri="{BB962C8B-B14F-4D97-AF65-F5344CB8AC3E}">
        <p14:creationId xmlns:p14="http://schemas.microsoft.com/office/powerpoint/2010/main" val="87465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5729</TotalTime>
  <Words>1629</Words>
  <Application>Microsoft Office PowerPoint</Application>
  <PresentationFormat>Skjermfremvisning (4:3)</PresentationFormat>
  <Paragraphs>124</Paragraphs>
  <Slides>23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23</vt:i4>
      </vt:variant>
    </vt:vector>
  </HeadingPairs>
  <TitlesOfParts>
    <vt:vector size="28" baseType="lpstr">
      <vt:lpstr>Arial</vt:lpstr>
      <vt:lpstr>Calibri</vt:lpstr>
      <vt:lpstr>Candara</vt:lpstr>
      <vt:lpstr>Lucida Grande</vt:lpstr>
      <vt:lpstr>Office-tema</vt:lpstr>
      <vt:lpstr>Littsint.no Å spille hverandre gode  </vt:lpstr>
      <vt:lpstr>Littsint</vt:lpstr>
      <vt:lpstr>FNs Barnekonvensjon fra 1989</vt:lpstr>
      <vt:lpstr>Vi snakker med oss selv hele tiden</vt:lpstr>
      <vt:lpstr>Tankens kraft: Øvelse «hvit stokk»</vt:lpstr>
      <vt:lpstr>Øvelse «hvit stokk»</vt:lpstr>
      <vt:lpstr>Toleransevindu modellen </vt:lpstr>
      <vt:lpstr>Følelses-regulering</vt:lpstr>
      <vt:lpstr>Kunnskap om barn</vt:lpstr>
      <vt:lpstr>Kunnskap til foreldre</vt:lpstr>
      <vt:lpstr>Nocebo: Hvordan vi tenker om barn</vt:lpstr>
      <vt:lpstr>Foreldre kan ha nytte av Timeout</vt:lpstr>
      <vt:lpstr>Vagusnerven</vt:lpstr>
      <vt:lpstr>Nyttige Timeouter på 1 minutt</vt:lpstr>
      <vt:lpstr>Trygghet før læring</vt:lpstr>
      <vt:lpstr>Feilslutninger</vt:lpstr>
      <vt:lpstr>ICDP- å se seg selv utenfra og barnet innenfra</vt:lpstr>
      <vt:lpstr>Kroppslig aktivering</vt:lpstr>
      <vt:lpstr>Selvkritikk</vt:lpstr>
      <vt:lpstr>Littsint: å kunne velge empati</vt:lpstr>
      <vt:lpstr>Tankefeller</vt:lpstr>
      <vt:lpstr>Øvelse</vt:lpstr>
      <vt:lpstr>Empati gir lykke</vt:lpstr>
    </vt:vector>
  </TitlesOfParts>
  <Company>BUFETAT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ABC i sinnemestring</dc:title>
  <dc:subject>for foreldre - del 1</dc:subject>
  <dc:creator>Steinar Sunde</dc:creator>
  <cp:lastModifiedBy>Steinar Arne Sunde</cp:lastModifiedBy>
  <cp:revision>329</cp:revision>
  <cp:lastPrinted>2026-02-23T12:46:03Z</cp:lastPrinted>
  <dcterms:created xsi:type="dcterms:W3CDTF">2014-01-24T11:59:37Z</dcterms:created>
  <dcterms:modified xsi:type="dcterms:W3CDTF">2026-02-24T11:40:23Z</dcterms:modified>
</cp:coreProperties>
</file>