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3" r:id="rId2"/>
    <p:sldId id="297" r:id="rId3"/>
    <p:sldId id="260" r:id="rId4"/>
    <p:sldId id="280" r:id="rId5"/>
    <p:sldId id="262" r:id="rId6"/>
    <p:sldId id="263" r:id="rId7"/>
    <p:sldId id="349" r:id="rId8"/>
    <p:sldId id="350" r:id="rId9"/>
    <p:sldId id="351" r:id="rId10"/>
    <p:sldId id="292" r:id="rId11"/>
    <p:sldId id="354" r:id="rId12"/>
    <p:sldId id="294" r:id="rId13"/>
    <p:sldId id="271" r:id="rId14"/>
    <p:sldId id="352" r:id="rId15"/>
    <p:sldId id="339" r:id="rId16"/>
    <p:sldId id="310" r:id="rId17"/>
    <p:sldId id="330" r:id="rId18"/>
    <p:sldId id="281" r:id="rId19"/>
    <p:sldId id="314" r:id="rId20"/>
    <p:sldId id="348" r:id="rId21"/>
    <p:sldId id="344" r:id="rId22"/>
    <p:sldId id="345" r:id="rId23"/>
    <p:sldId id="346" r:id="rId24"/>
    <p:sldId id="347" r:id="rId25"/>
    <p:sldId id="342" r:id="rId26"/>
  </p:sldIdLst>
  <p:sldSz cx="9144000" cy="6858000" type="screen4x3"/>
  <p:notesSz cx="6797675" cy="9928225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1C5"/>
    <a:srgbClr val="191919"/>
    <a:srgbClr val="654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85" autoAdjust="0"/>
    <p:restoredTop sz="94716"/>
  </p:normalViewPr>
  <p:slideViewPr>
    <p:cSldViewPr snapToGrid="0" snapToObjects="1">
      <p:cViewPr varScale="1">
        <p:scale>
          <a:sx n="168" d="100"/>
          <a:sy n="168" d="100"/>
        </p:scale>
        <p:origin x="3184" y="200"/>
      </p:cViewPr>
      <p:guideLst>
        <p:guide orient="horz" pos="2160"/>
        <p:guide pos="4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97509-7F3A-7441-9B53-0EDD3D3BF7A2}" type="datetimeFigureOut">
              <a:t>27/02/2025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DDD4B-5393-DB43-B07C-915526538F8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6317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479F3-98D4-5344-8F17-A5338630D49B}" type="datetimeFigureOut">
              <a:rPr lang="x-none" smtClean="0"/>
              <a:t>27/02/2025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9CC26-BC03-5846-8F2C-6D2BE305590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977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9CC26-BC03-5846-8F2C-6D2BE3055901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731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9CC26-BC03-5846-8F2C-6D2BE3055901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474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06169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885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9191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27/02/2025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72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27/02/2025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13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27/02/2025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35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27/02/2025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023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27/02/2025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99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27/02/2025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09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27/02/2025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585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27/02/2025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426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27/02/2025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12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27/02/2025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068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27/02/2025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89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524625"/>
          </a:xfrm>
          <a:prstGeom prst="rect">
            <a:avLst/>
          </a:prstGeom>
          <a:solidFill>
            <a:srgbClr val="B8C0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6"/>
          <p:cNvSpPr/>
          <p:nvPr userDrawn="1"/>
        </p:nvSpPr>
        <p:spPr>
          <a:xfrm>
            <a:off x="-6350" y="5611813"/>
            <a:ext cx="9150350" cy="1223962"/>
          </a:xfrm>
          <a:custGeom>
            <a:avLst/>
            <a:gdLst>
              <a:gd name="connsiteX0" fmla="*/ 0 w 9144000"/>
              <a:gd name="connsiteY0" fmla="*/ 0 h 1224136"/>
              <a:gd name="connsiteX1" fmla="*/ 9144000 w 9144000"/>
              <a:gd name="connsiteY1" fmla="*/ 0 h 1224136"/>
              <a:gd name="connsiteX2" fmla="*/ 9144000 w 9144000"/>
              <a:gd name="connsiteY2" fmla="*/ 1224136 h 1224136"/>
              <a:gd name="connsiteX3" fmla="*/ 0 w 9144000"/>
              <a:gd name="connsiteY3" fmla="*/ 1224136 h 1224136"/>
              <a:gd name="connsiteX4" fmla="*/ 0 w 9144000"/>
              <a:gd name="connsiteY4" fmla="*/ 0 h 1224136"/>
              <a:gd name="connsiteX0" fmla="*/ 0 w 9150318"/>
              <a:gd name="connsiteY0" fmla="*/ 619218 h 1224136"/>
              <a:gd name="connsiteX1" fmla="*/ 9150318 w 9150318"/>
              <a:gd name="connsiteY1" fmla="*/ 0 h 1224136"/>
              <a:gd name="connsiteX2" fmla="*/ 9150318 w 9150318"/>
              <a:gd name="connsiteY2" fmla="*/ 1224136 h 1224136"/>
              <a:gd name="connsiteX3" fmla="*/ 6318 w 9150318"/>
              <a:gd name="connsiteY3" fmla="*/ 1224136 h 1224136"/>
              <a:gd name="connsiteX4" fmla="*/ 0 w 9150318"/>
              <a:gd name="connsiteY4" fmla="*/ 619218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18" h="1224136">
                <a:moveTo>
                  <a:pt x="0" y="619218"/>
                </a:moveTo>
                <a:lnTo>
                  <a:pt x="9150318" y="0"/>
                </a:lnTo>
                <a:lnTo>
                  <a:pt x="9150318" y="1224136"/>
                </a:lnTo>
                <a:lnTo>
                  <a:pt x="6318" y="1224136"/>
                </a:lnTo>
                <a:lnTo>
                  <a:pt x="0" y="619218"/>
                </a:lnTo>
                <a:close/>
              </a:path>
            </a:pathLst>
          </a:custGeom>
          <a:solidFill>
            <a:srgbClr val="92A8A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1" name="TekstSylinder 1"/>
          <p:cNvSpPr txBox="1">
            <a:spLocks noChangeArrowheads="1"/>
          </p:cNvSpPr>
          <p:nvPr userDrawn="1"/>
        </p:nvSpPr>
        <p:spPr bwMode="auto">
          <a:xfrm>
            <a:off x="6659563" y="44450"/>
            <a:ext cx="23764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nb-NO" sz="1600" b="1" dirty="0" err="1">
                <a:solidFill>
                  <a:srgbClr val="654C57"/>
                </a:solidFill>
                <a:latin typeface="Candara" charset="0"/>
                <a:cs typeface="Candara" charset="0"/>
              </a:rPr>
              <a:t>Littsint.no</a:t>
            </a:r>
            <a:endParaRPr lang="nb-NO" sz="1600" b="1" dirty="0">
              <a:solidFill>
                <a:srgbClr val="654C57"/>
              </a:solidFill>
              <a:latin typeface="Candara" charset="0"/>
              <a:cs typeface="Candara" charset="0"/>
            </a:endParaRPr>
          </a:p>
          <a:p>
            <a:pPr algn="r" eaLnBrk="1" hangingPunct="1"/>
            <a:r>
              <a:rPr lang="nb-NO" sz="900" dirty="0">
                <a:solidFill>
                  <a:srgbClr val="191919"/>
                </a:solidFill>
                <a:latin typeface="Candara" charset="0"/>
                <a:cs typeface="Candara" charset="0"/>
              </a:rPr>
              <a:t>PSYKOLOGSPESIALIST STEINAR SUNDE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552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811475"/>
            <a:ext cx="63468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3" descr="illustrasjon.em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3"/>
          <a:stretch>
            <a:fillRect/>
          </a:stretch>
        </p:blipFill>
        <p:spPr bwMode="auto">
          <a:xfrm>
            <a:off x="7049502" y="3783724"/>
            <a:ext cx="1924905" cy="307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654C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597201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AA5345-8AAD-9D4D-996A-F10038205FEB}" type="datetimeFigureOut">
              <a:rPr lang="nb-NO"/>
              <a:pPr/>
              <a:t>27.02.2025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597201"/>
            <a:ext cx="2895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597201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nb-NO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1416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20">
          <a:solidFill>
            <a:srgbClr val="654C57"/>
          </a:solidFill>
          <a:latin typeface="Candara"/>
          <a:ea typeface="+mj-ea"/>
          <a:cs typeface="Candara"/>
        </a:defRPr>
      </a:lvl1pPr>
    </p:titleStyle>
    <p:bodyStyle>
      <a:lvl1pPr marL="360000" indent="-360000" algn="l" defTabSz="457200" rtl="0" eaLnBrk="1" latinLnBrk="0" hangingPunct="1">
        <a:spcBef>
          <a:spcPct val="20000"/>
        </a:spcBef>
        <a:buClr>
          <a:srgbClr val="654C57"/>
        </a:buClr>
        <a:buSzPct val="100000"/>
        <a:buFont typeface="Lucida Grande"/>
        <a:buChar char="●"/>
        <a:defRPr sz="2100" kern="1200" spc="-50">
          <a:solidFill>
            <a:srgbClr val="191919"/>
          </a:solidFill>
          <a:latin typeface="Candara"/>
          <a:ea typeface="+mn-ea"/>
          <a:cs typeface="Candara"/>
        </a:defRPr>
      </a:lvl1pPr>
      <a:lvl2pPr marL="662400" indent="-270000" algn="l" defTabSz="457200" rtl="0" eaLnBrk="1" latinLnBrk="0" hangingPunct="1">
        <a:spcBef>
          <a:spcPct val="20000"/>
        </a:spcBef>
        <a:buClr>
          <a:srgbClr val="654C57"/>
        </a:buClr>
        <a:buSzPct val="100000"/>
        <a:buFont typeface="Lucida Grande"/>
        <a:buChar char="-"/>
        <a:defRPr sz="1800" kern="1200" spc="-40">
          <a:solidFill>
            <a:srgbClr val="191919"/>
          </a:solidFill>
          <a:latin typeface="Candara"/>
          <a:ea typeface="+mn-ea"/>
          <a:cs typeface="Candara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654C57"/>
        </a:buClr>
        <a:buSzPct val="100000"/>
        <a:buFont typeface="Lucida Grande"/>
        <a:buChar char="●"/>
        <a:defRPr sz="1600" kern="1200">
          <a:solidFill>
            <a:srgbClr val="191919"/>
          </a:solidFill>
          <a:latin typeface="Candara"/>
          <a:ea typeface="+mn-ea"/>
          <a:cs typeface="Candara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654C57"/>
        </a:buClr>
        <a:buSzPct val="100000"/>
        <a:buFont typeface="Lucida Grande"/>
        <a:buChar char="-"/>
        <a:defRPr sz="1400" kern="1200">
          <a:solidFill>
            <a:srgbClr val="191919"/>
          </a:solidFill>
          <a:latin typeface="Candara"/>
          <a:ea typeface="+mn-ea"/>
          <a:cs typeface="Candara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654C57"/>
        </a:buClr>
        <a:buSzPct val="100000"/>
        <a:buFont typeface="Lucida Grande"/>
        <a:buChar char="●"/>
        <a:defRPr sz="1400" kern="1200">
          <a:solidFill>
            <a:srgbClr val="191919"/>
          </a:solidFill>
          <a:latin typeface="Candara"/>
          <a:ea typeface="+mn-ea"/>
          <a:cs typeface="Candar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46F238-10D2-91CE-024C-758838FA0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800" dirty="0"/>
              <a:t>Littsint.no</a:t>
            </a:r>
            <a:br>
              <a:rPr lang="nb-NO" dirty="0"/>
            </a:br>
            <a:r>
              <a:rPr lang="nb-NO" dirty="0"/>
              <a:t>Sinnemestring for foreldre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AED86EF-B02F-0A0D-4162-808B15BAB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92240" cy="1901951"/>
          </a:xfrm>
        </p:spPr>
        <p:txBody>
          <a:bodyPr>
            <a:normAutofit/>
          </a:bodyPr>
          <a:lstStyle/>
          <a:p>
            <a:r>
              <a:rPr lang="nb-NO" sz="2800" dirty="0"/>
              <a:t>Steinar Sunde</a:t>
            </a:r>
          </a:p>
          <a:p>
            <a:r>
              <a:rPr lang="nb-NO" sz="2800" dirty="0"/>
              <a:t>Psykologspesialist</a:t>
            </a:r>
          </a:p>
        </p:txBody>
      </p:sp>
    </p:spTree>
    <p:extLst>
      <p:ext uri="{BB962C8B-B14F-4D97-AF65-F5344CB8AC3E}">
        <p14:creationId xmlns:p14="http://schemas.microsoft.com/office/powerpoint/2010/main" val="3063235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FNs Barnekonvensjon fra 1989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Barneloven fra 1991: sikring av barns rettigheter med forbud mot fysisk vold mot barn</a:t>
            </a:r>
          </a:p>
          <a:p>
            <a:r>
              <a:rPr lang="nb-NO" sz="2400" dirty="0"/>
              <a:t>Revisjon i 2010: presiserer forbud mot å slå, klapse, true eller skade barns psykiske eller fysiske helse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811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6F14-AE24-4428-578F-B4F6BFD3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Kunnskap som gir gode møter med barn</a:t>
            </a:r>
          </a:p>
        </p:txBody>
      </p:sp>
      <p:pic>
        <p:nvPicPr>
          <p:cNvPr id="5" name="Content Placeholder 4" descr="A book on a table&#10;&#10;Description automatically generated">
            <a:extLst>
              <a:ext uri="{FF2B5EF4-FFF2-40B4-BE49-F238E27FC236}">
                <a16:creationId xmlns:a16="http://schemas.microsoft.com/office/drawing/2014/main" id="{11BD384E-3FC2-48CC-07E4-F3025B2F7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41" r="1395" b="3099"/>
          <a:stretch/>
        </p:blipFill>
        <p:spPr>
          <a:xfrm>
            <a:off x="570017" y="1840675"/>
            <a:ext cx="6258296" cy="2885704"/>
          </a:xfrm>
        </p:spPr>
      </p:pic>
    </p:spTree>
    <p:extLst>
      <p:ext uri="{BB962C8B-B14F-4D97-AF65-F5344CB8AC3E}">
        <p14:creationId xmlns:p14="http://schemas.microsoft.com/office/powerpoint/2010/main" val="4090799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Kunnskap om barn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Barns hjerner er naturlig innstilt på å søke trygghet, kjærlighet, kunnskap og forståelse. Barnet ditt ønsker å være kjærlig og uegennyttig. Ris, sarkasme, trusler, nedlatende uttalelser eller forakt må unngås for enhver pris (Gottmann 2016)</a:t>
            </a:r>
          </a:p>
          <a:p>
            <a:r>
              <a:rPr lang="nb-NO" dirty="0"/>
              <a:t>Frykt kommer lett, trygghet tar tid. Det er de voksnes ansvar å bringe tryggheten inn livet til barna. Å ikke miste besinnelsen på barnet er første mål, å finne en måte å trøste og roe ned er neste. (Montgomery 2018)</a:t>
            </a:r>
          </a:p>
        </p:txBody>
      </p:sp>
    </p:spTree>
    <p:extLst>
      <p:ext uri="{BB962C8B-B14F-4D97-AF65-F5344CB8AC3E}">
        <p14:creationId xmlns:p14="http://schemas.microsoft.com/office/powerpoint/2010/main" val="8746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 snakker med oss selv hele tiden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811475"/>
            <a:ext cx="6772670" cy="4525963"/>
          </a:xfrm>
        </p:spPr>
        <p:txBody>
          <a:bodyPr/>
          <a:lstStyle/>
          <a:p>
            <a:r>
              <a:rPr lang="nb-NO" dirty="0"/>
              <a:t>Måten vi snakker til oss selv på innvirker på hva vi føler </a:t>
            </a:r>
          </a:p>
          <a:p>
            <a:r>
              <a:rPr lang="nb-NO" dirty="0"/>
              <a:t>Psykologisk Førstehjelp Solfrid Raknes (2012)</a:t>
            </a:r>
          </a:p>
        </p:txBody>
      </p:sp>
      <p:pic>
        <p:nvPicPr>
          <p:cNvPr id="4" name="Picture 7" descr="Hundetankar.jpg                                                00130A68Macintosh HD                   C06AB51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3614" y="2866309"/>
            <a:ext cx="2592179" cy="26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3354BC-3749-C149-2E6F-F5774DD2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Bregman</a:t>
            </a:r>
            <a:r>
              <a:rPr lang="nb-NO" dirty="0"/>
              <a:t> (2020) Folk flest er gode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9088BF-925C-597B-0FE8-156021CC3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Placebo/</a:t>
            </a:r>
            <a:r>
              <a:rPr lang="nb-NO" sz="2400" dirty="0" err="1"/>
              <a:t>Nocebo</a:t>
            </a:r>
            <a:r>
              <a:rPr lang="nb-NO" sz="2400" dirty="0"/>
              <a:t>-effekten: Forventinger til barn blir ofte selvoppfyllende. </a:t>
            </a:r>
          </a:p>
          <a:p>
            <a:r>
              <a:rPr lang="nb-NO" sz="2400" dirty="0"/>
              <a:t>Om vi tenker at barn er gode og gjør sitt beste eller er respektløse og late påvirker i stor grad samspillet med barnet.</a:t>
            </a:r>
          </a:p>
          <a:p>
            <a:r>
              <a:rPr lang="nb-NO" sz="2400" dirty="0"/>
              <a:t>Barn er svært gode til å legge merke til endringer i toneleie og kroppsspråk. </a:t>
            </a:r>
          </a:p>
          <a:p>
            <a:r>
              <a:rPr lang="nb-NO" sz="2400" dirty="0"/>
              <a:t>Risikoen med negative fortolkninger er at vi gjensidig får frem det verste i hverandre</a:t>
            </a:r>
          </a:p>
        </p:txBody>
      </p:sp>
    </p:spTree>
    <p:extLst>
      <p:ext uri="{BB962C8B-B14F-4D97-AF65-F5344CB8AC3E}">
        <p14:creationId xmlns:p14="http://schemas.microsoft.com/office/powerpoint/2010/main" val="111749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Feilslutninger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Sinne handler i overaskende liten grad om hva barnet gjør. Det handler i stor grad om hvordan foreldre tenker om seg selv og barnet i situasjonen</a:t>
            </a:r>
          </a:p>
          <a:p>
            <a:r>
              <a:rPr lang="nb-NO" dirty="0"/>
              <a:t>På dårlige eller stressende dager har foreldre en tendens til å bli urimelig selvkritiske, og tenke at en ikke strekker til og at barnet er uoppdragent</a:t>
            </a:r>
          </a:p>
          <a:p>
            <a:r>
              <a:rPr lang="nb-NO" dirty="0"/>
              <a:t>Barn slår seg ikke vrange for å for å være slemme mot foreldrene. De trener på å markere seg som selvstendige individer. De fleste foreldre ønsker et selvstendig barn, og da må barnet få trene på det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5507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Kunnskap til foreldre og profesjonelle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54667"/>
            <a:ext cx="6346825" cy="4982772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sz="2400" dirty="0" err="1"/>
              <a:t>Gottman</a:t>
            </a:r>
            <a:r>
              <a:rPr lang="nb-NO" sz="2400" dirty="0"/>
              <a:t> (2016) «Vennlighet, varme, optimisme og tålmodighet er langt bedre redskaper enn straff, om en vil ha veloppdragne og emosjonelt friske barn»</a:t>
            </a:r>
          </a:p>
          <a:p>
            <a:r>
              <a:rPr lang="nb-NO" sz="2400" dirty="0"/>
              <a:t>Greene (2021) Barn oppfører seg bra om de kan.  Barn oppfører seg dårlig når de opplever å ikke strekke til.</a:t>
            </a:r>
          </a:p>
          <a:p>
            <a:r>
              <a:rPr lang="nb-NO" sz="2400" dirty="0"/>
              <a:t>Nordanger (2017) Utviklingstraumer. Det største potensiale for å skape utviklende endring ligger i å stå imot vår tendens til å speile atferden til barnet.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313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Foreldre kan ha nytte av </a:t>
            </a:r>
            <a:r>
              <a:rPr lang="nb-NO" dirty="0" err="1"/>
              <a:t>Timeout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Barn kan i liten grad gjøre seg nytte av </a:t>
            </a:r>
            <a:r>
              <a:rPr lang="nb-NO" dirty="0" err="1"/>
              <a:t>Timeout</a:t>
            </a:r>
            <a:r>
              <a:rPr lang="nb-NO" dirty="0"/>
              <a:t>, annet en å kjenne på skam og tilkortkommenhet</a:t>
            </a:r>
          </a:p>
          <a:p>
            <a:r>
              <a:rPr lang="nb-NO" dirty="0"/>
              <a:t>Hjernen utvikler seg nedenifra og opp og bakenifra og frem. Frontallappene som tar hand om selvregulering er først ferdig utviklet tidlig i 20- årene</a:t>
            </a:r>
          </a:p>
          <a:p>
            <a:r>
              <a:rPr lang="nb-NO" dirty="0"/>
              <a:t>Foreldre kan ha nytte av </a:t>
            </a:r>
            <a:r>
              <a:rPr lang="nb-NO" dirty="0" err="1"/>
              <a:t>Timeout</a:t>
            </a:r>
            <a:r>
              <a:rPr lang="nb-NO" dirty="0"/>
              <a:t> for å regulere seg selv ned og «være frontallappene» til barna</a:t>
            </a:r>
          </a:p>
          <a:p>
            <a:r>
              <a:rPr lang="nb-NO" dirty="0"/>
              <a:t>Foreldre er først og fremst rollemodeller og kan hjelpe barna «ved først å ta på sin egen maske, for så å hjelpe barna»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35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 å øve på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Når du kjenner at du har lyst å rope eller ta tak i barnet, ta ansvar og forlat situasjonen (</a:t>
            </a:r>
            <a:r>
              <a:rPr lang="nb-NO" dirty="0" err="1"/>
              <a:t>Timeout</a:t>
            </a:r>
            <a:r>
              <a:rPr lang="nb-NO" dirty="0"/>
              <a:t>)</a:t>
            </a:r>
          </a:p>
          <a:p>
            <a:r>
              <a:rPr lang="nb-NO" dirty="0"/>
              <a:t>Minn deg selv på at barnet gjør helt normale handlinger for alderen. Det handler ikke om at barnet er respektløst eller at du ikke strekker til</a:t>
            </a:r>
          </a:p>
          <a:p>
            <a:r>
              <a:rPr lang="nb-NO" dirty="0"/>
              <a:t>Når pulsen har senket seg, gå tilbake, sett deg ned og snakk med barnet på den måten du ønsker barnet skal snakke til deg </a:t>
            </a:r>
          </a:p>
          <a:p>
            <a:r>
              <a:rPr lang="nb-NO" dirty="0"/>
              <a:t>Husk at du først og fremst er en rollemodell som lærer barnet hvordan det er lov/ønskelig å snakke til hverandre i hjemmet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5257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Empati gir lykke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 barn jeg snakket med om lykke sa: </a:t>
            </a:r>
          </a:p>
          <a:p>
            <a:r>
              <a:rPr lang="nb-NO" dirty="0"/>
              <a:t>«lykke er å kunne si det en tenker uten å måtte tenke på hva en sier»</a:t>
            </a:r>
          </a:p>
          <a:p>
            <a:r>
              <a:rPr lang="nb-NO" dirty="0"/>
              <a:t>Det er lykke for både barn og foreldre at barn skal føle seg fri, tenke høyt og stole på at de blir tålt og møtt på sine tanker og følelser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544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Littsint.no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sz="2400" dirty="0"/>
              <a:t>FNs barnekonvensjon (1989) definerer oppdragervold som oppdragelse basert på frykt i stedet for tillit. </a:t>
            </a:r>
          </a:p>
          <a:p>
            <a:r>
              <a:rPr lang="nb-NO" sz="2400" dirty="0"/>
              <a:t>Littsint har som mål å hjelpe flest mulig foreldre til tillitsbasert i stedet for fryktbasert oppdragelse. </a:t>
            </a:r>
          </a:p>
          <a:p>
            <a:r>
              <a:rPr lang="nb-NO" sz="2400" dirty="0"/>
              <a:t>Bakgrunn for utvikling av nettsiden Littsint.no med selvhjelpsmateriell, var forskning som viste at vold mot barn både var mer vanlig og skadelig en tidligere antatt i Norge.</a:t>
            </a:r>
          </a:p>
          <a:p>
            <a:endParaRPr lang="nb-NO" sz="2400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32305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21E06E-C1F7-9EAA-AD8D-95C8C2A2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Littsint aktivitet 2024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136285-F150-8D5F-B90B-4137D1156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err="1"/>
              <a:t>Ca</a:t>
            </a:r>
            <a:r>
              <a:rPr lang="nb-NO" sz="2400" dirty="0"/>
              <a:t> 24.000 nye brukere av Littsint i 2024</a:t>
            </a:r>
          </a:p>
          <a:p>
            <a:r>
              <a:rPr lang="nb-NO" sz="2400" dirty="0" err="1"/>
              <a:t>Ca</a:t>
            </a:r>
            <a:r>
              <a:rPr lang="nb-NO" sz="2400" dirty="0"/>
              <a:t> 14.000 nye brukere av gratis Littsint nettkurs i 2024</a:t>
            </a:r>
          </a:p>
          <a:p>
            <a:r>
              <a:rPr lang="nb-NO" sz="2400" dirty="0"/>
              <a:t>Over 70 000 nedlastninger av foreldreveileder (E-bok) og Littsint App</a:t>
            </a:r>
          </a:p>
          <a:p>
            <a:r>
              <a:rPr lang="nb-NO" sz="2400" dirty="0"/>
              <a:t>Tilbakemeldingsknapp (anonym) skårer de fleste toppskår på fornøydhet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6319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7403-4F4F-789A-E28D-574220C3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Littsint nettrafikk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58AD40-C79C-0823-51FD-96BD111FA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253" y="1852139"/>
            <a:ext cx="6006302" cy="3048826"/>
          </a:xfrm>
        </p:spPr>
      </p:pic>
    </p:spTree>
    <p:extLst>
      <p:ext uri="{BB962C8B-B14F-4D97-AF65-F5344CB8AC3E}">
        <p14:creationId xmlns:p14="http://schemas.microsoft.com/office/powerpoint/2010/main" val="4160391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1CB9-F093-5862-3432-AB3FC4D8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Littsint: «I trygge hender»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68171C0-8E83-D985-0FE9-3031F30ED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21" t="3009" r="7422"/>
          <a:stretch/>
        </p:blipFill>
        <p:spPr>
          <a:xfrm>
            <a:off x="504226" y="2471490"/>
            <a:ext cx="5907958" cy="3098509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925369-AC7C-80CD-1810-76D54F42E0D6}"/>
              </a:ext>
            </a:extLst>
          </p:cNvPr>
          <p:cNvSpPr txBox="1">
            <a:spLocks/>
          </p:cNvSpPr>
          <p:nvPr/>
        </p:nvSpPr>
        <p:spPr>
          <a:xfrm>
            <a:off x="457200" y="1703398"/>
            <a:ext cx="7302137" cy="611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0000" indent="-3600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2100" kern="1200" spc="-5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1pPr>
            <a:lvl2pPr marL="662400" indent="-2700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-"/>
              <a:defRPr sz="1800" kern="1200" spc="-4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16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-"/>
              <a:defRPr sz="14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14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«I trygge hender» er helsesykepleierne sitt eget materiell som brukes på helsestasjoner for å forebygge, avdekke og avverge vold.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072015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4CC40-33FD-FDC1-2D3C-77F0D1E4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Foreldrekoden TV2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3A475C-2538-42FA-8995-D0DC8862F486}"/>
              </a:ext>
            </a:extLst>
          </p:cNvPr>
          <p:cNvSpPr txBox="1">
            <a:spLocks/>
          </p:cNvSpPr>
          <p:nvPr/>
        </p:nvSpPr>
        <p:spPr>
          <a:xfrm>
            <a:off x="457200" y="1703398"/>
            <a:ext cx="7620871" cy="61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00" indent="-3600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2100" kern="1200" spc="-5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1pPr>
            <a:lvl2pPr marL="662400" indent="-2700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-"/>
              <a:defRPr sz="1800" kern="1200" spc="-4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16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-"/>
              <a:defRPr sz="14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14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Viser til gratis sinnemestringskurs på </a:t>
            </a:r>
            <a:r>
              <a:rPr lang="nb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Littsint.no</a:t>
            </a:r>
            <a:endParaRPr lang="en-NO" dirty="0"/>
          </a:p>
        </p:txBody>
      </p:sp>
      <p:pic>
        <p:nvPicPr>
          <p:cNvPr id="6" name="Picture 5" descr="A screen shot of a phone&#10;&#10;Description automatically generated">
            <a:extLst>
              <a:ext uri="{FF2B5EF4-FFF2-40B4-BE49-F238E27FC236}">
                <a16:creationId xmlns:a16="http://schemas.microsoft.com/office/drawing/2014/main" id="{E9170518-8A27-E20B-BDFF-C4A5B8A91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42" r="20403"/>
          <a:stretch/>
        </p:blipFill>
        <p:spPr>
          <a:xfrm>
            <a:off x="1379438" y="2314740"/>
            <a:ext cx="4237904" cy="31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1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F902-6C41-F9B3-A65A-4276529A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Littsint i skoleverket</a:t>
            </a:r>
          </a:p>
        </p:txBody>
      </p:sp>
      <p:pic>
        <p:nvPicPr>
          <p:cNvPr id="5" name="Content Placeholder 4" descr="A screenshot of a video&#10;&#10;Description automatically generated">
            <a:extLst>
              <a:ext uri="{FF2B5EF4-FFF2-40B4-BE49-F238E27FC236}">
                <a16:creationId xmlns:a16="http://schemas.microsoft.com/office/drawing/2014/main" id="{A863BF96-72A4-3F3A-15D1-D4C4915DB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505" y="2414016"/>
            <a:ext cx="4514110" cy="321459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411934-D799-16F5-F8CB-1D1C4ED2C7E5}"/>
              </a:ext>
            </a:extLst>
          </p:cNvPr>
          <p:cNvSpPr txBox="1">
            <a:spLocks/>
          </p:cNvSpPr>
          <p:nvPr/>
        </p:nvSpPr>
        <p:spPr>
          <a:xfrm>
            <a:off x="457200" y="1703398"/>
            <a:ext cx="6654219" cy="611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0000" indent="-3600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2100" kern="1200" spc="-5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1pPr>
            <a:lvl2pPr marL="662400" indent="-2700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-"/>
              <a:defRPr sz="1800" kern="1200" spc="-4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16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-"/>
              <a:defRPr sz="14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14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«Livet og sånn» er en del av Helsedirektoratet sitt program for folkehelsearbeid i kommunene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155403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B6C343-2057-D032-2715-707BB84B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språk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F52F7A-4EF6-BF34-4EE0-40C3066E8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Statsråd Solveig Horne tok i 2016 initiativ til å oversette Littsint.no materiellet til de 10 største innvandrer språkene i Norge. </a:t>
            </a:r>
          </a:p>
          <a:p>
            <a:r>
              <a:rPr lang="nb-NO" dirty="0"/>
              <a:t>Foreldreveilederen til Littsint har blitt Norges bidrag til </a:t>
            </a:r>
            <a:r>
              <a:rPr lang="nb-NO" dirty="0" err="1"/>
              <a:t>EU’s</a:t>
            </a:r>
            <a:r>
              <a:rPr lang="nb-NO" dirty="0"/>
              <a:t> foreldreveiledningspakke.</a:t>
            </a:r>
          </a:p>
          <a:p>
            <a:r>
              <a:rPr lang="nb-NO" dirty="0"/>
              <a:t>Norges representant i Europarådets faste komite’ for barns rettigheter, Solvor Backlund, presenterte Littsint på det 8. plenumsmøte i Strasbourg. Littsint ble godt mottatt. Flere land ønsker å få oversatt materiellet.</a:t>
            </a:r>
          </a:p>
        </p:txBody>
      </p:sp>
    </p:spTree>
    <p:extLst>
      <p:ext uri="{BB962C8B-B14F-4D97-AF65-F5344CB8AC3E}">
        <p14:creationId xmlns:p14="http://schemas.microsoft.com/office/powerpoint/2010/main" val="295466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Utbredelse av vold mot barn i Norge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Mossige (2007, NOVA rapport) fant i en spørreundersøkelse av 7033 avgangselever i videregående skole:</a:t>
            </a:r>
          </a:p>
          <a:p>
            <a:pPr lvl="1"/>
            <a:r>
              <a:rPr lang="nb-NO" sz="2000" dirty="0"/>
              <a:t>6% av ungdommene hadde opplevd grov vold fra foreldre. </a:t>
            </a:r>
            <a:br>
              <a:rPr lang="nb-NO" sz="2000" dirty="0"/>
            </a:br>
            <a:r>
              <a:rPr lang="nb-NO" sz="2000" dirty="0"/>
              <a:t>(slått med knyttneve, fått juling)  Mor og far utøvde like mye grov vold mot ungdommene</a:t>
            </a:r>
          </a:p>
          <a:p>
            <a:pPr lvl="1"/>
            <a:r>
              <a:rPr lang="nb-NO" sz="2000" dirty="0"/>
              <a:t>19% av ungdommene rapporterte mild vold fra mor </a:t>
            </a:r>
            <a:br>
              <a:rPr lang="nb-NO" sz="2000" dirty="0"/>
            </a:br>
            <a:r>
              <a:rPr lang="nb-NO" sz="2000" dirty="0"/>
              <a:t>(slått med flat hand, ristet voldsomt, kløpet </a:t>
            </a:r>
            <a:r>
              <a:rPr lang="nb-NO" sz="2000" dirty="0" err="1"/>
              <a:t>etc</a:t>
            </a:r>
            <a:r>
              <a:rPr lang="nb-NO" sz="2000" dirty="0"/>
              <a:t>)</a:t>
            </a:r>
          </a:p>
          <a:p>
            <a:pPr lvl="1"/>
            <a:r>
              <a:rPr lang="nb-NO" sz="2000" dirty="0"/>
              <a:t>13% av ungdommene rapporterte mild vold fra far</a:t>
            </a:r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068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Filetti</a:t>
            </a:r>
            <a:r>
              <a:rPr lang="nb-NO" dirty="0"/>
              <a:t> 1998: ACE studiet</a:t>
            </a:r>
            <a:br>
              <a:rPr lang="nb-NO" dirty="0"/>
            </a:br>
            <a:r>
              <a:rPr lang="nb-NO" dirty="0"/>
              <a:t>The </a:t>
            </a:r>
            <a:r>
              <a:rPr lang="nb-NO" dirty="0" err="1"/>
              <a:t>Adverse</a:t>
            </a:r>
            <a:r>
              <a:rPr lang="nb-NO" dirty="0"/>
              <a:t> </a:t>
            </a:r>
            <a:r>
              <a:rPr lang="nb-NO" dirty="0" err="1"/>
              <a:t>Childhood</a:t>
            </a:r>
            <a:r>
              <a:rPr lang="nb-NO" dirty="0"/>
              <a:t> </a:t>
            </a:r>
            <a:r>
              <a:rPr lang="nb-NO" dirty="0" err="1"/>
              <a:t>Experiences</a:t>
            </a:r>
            <a:r>
              <a:rPr lang="nb-NO" dirty="0"/>
              <a:t> </a:t>
            </a:r>
            <a:r>
              <a:rPr lang="nb-NO" dirty="0" err="1"/>
              <a:t>study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Spurte 17 000 personer i et normal utvalg</a:t>
            </a:r>
          </a:p>
          <a:p>
            <a:r>
              <a:rPr lang="nb-NO" sz="2400" dirty="0"/>
              <a:t>Viser sterke sammenhenger mellom livsbelastninger i barndommen (vold, misbruk) og fysiske og psykiske lidelser i voksen alder.</a:t>
            </a:r>
          </a:p>
          <a:p>
            <a:r>
              <a:rPr lang="nb-NO" sz="2400" dirty="0"/>
              <a:t>Å vokse opp som vitne til- eller bli utsatt for vold, er den sterkeste helsemessige risikofaktor for tidlig død (20 årene). Dødsårsaken er like ofte kreft og hjerteinfarkt som rusutløst eller selvmord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385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 lykkeliten kom til verden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Den Norske legeforening har utarbeidet en rapport (2010) på bakgrunn av bl.a. ACE-studien</a:t>
            </a:r>
          </a:p>
          <a:p>
            <a:r>
              <a:rPr lang="nb-NO" dirty="0"/>
              <a:t>Resultatene fra ACE studien viser at virkningen av negative erfaringer i barndommen er sterke, akkumulerende og avgjørende for senere helseproblemer og for tidlig død.</a:t>
            </a:r>
          </a:p>
          <a:p>
            <a:r>
              <a:rPr lang="nb-NO" dirty="0"/>
              <a:t>Det innebærer at mange vanlige lidelser i voksen alder må tolkes som et resultat av forhold i barndommen, og at nødvendige forebyggende og behandlende tiltak innrettes deretter.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121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Også mild vold skader barn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A. L. </a:t>
            </a:r>
            <a:r>
              <a:rPr lang="nb-NO" dirty="0" err="1"/>
              <a:t>Kirkengen</a:t>
            </a:r>
            <a:r>
              <a:rPr lang="nb-NO" dirty="0"/>
              <a:t> (2021) Hvorfor krenkede barn blir syke voksne</a:t>
            </a:r>
          </a:p>
          <a:p>
            <a:r>
              <a:rPr lang="nb-NO" dirty="0"/>
              <a:t>Uforutsigbare reaksjoner fra voksne, i form av vold og ukontrollerbart sinne over tid, skaper avmakt og helseskade hos barn</a:t>
            </a:r>
          </a:p>
          <a:p>
            <a:r>
              <a:rPr lang="nb-NO" dirty="0"/>
              <a:t>Å leve i beredskap svekker immunforsvaret og øker risikoen for kreft, hjertelidelser og psykiske problemer</a:t>
            </a:r>
          </a:p>
          <a:p>
            <a:r>
              <a:rPr lang="nb-NO" dirty="0"/>
              <a:t>Å leve i beredskap/ stress øker kortisol-nivået og skaper nevrotoksiske tilstander i hjernen, noe som skaper celledød og forsinker normal utvikling av hjernen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784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958CF4-89EF-902C-47E4-1BDD90F50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Opplevelse av skyld og skam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564508-52A8-8394-97C1-45BCD97C1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Når barn utsettes for sinne og vold de ikke kan beskytte seg mot eller forstå, er den naturlige psykologiske reaksjonen å skape en opplevelse av kontroll ved å ta skyld for det som skjer</a:t>
            </a:r>
          </a:p>
          <a:p>
            <a:r>
              <a:rPr lang="nb-NO" sz="2400" dirty="0"/>
              <a:t>Prisen barna ofte betaler er å vokse opp med en uforståelig skam og dårlig selvfølelse</a:t>
            </a:r>
          </a:p>
          <a:p>
            <a:r>
              <a:rPr lang="nb-NO" sz="2400" dirty="0"/>
              <a:t>Økt sannsynlighet for utvikling av PF</a:t>
            </a:r>
          </a:p>
          <a:p>
            <a:r>
              <a:rPr lang="nb-NO" sz="2400" dirty="0"/>
              <a:t>Noen utvikler PTSD</a:t>
            </a:r>
          </a:p>
        </p:txBody>
      </p:sp>
    </p:spTree>
    <p:extLst>
      <p:ext uri="{BB962C8B-B14F-4D97-AF65-F5344CB8AC3E}">
        <p14:creationId xmlns:p14="http://schemas.microsoft.com/office/powerpoint/2010/main" val="7184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F5CE99-3B66-4916-3AB6-057A3D4E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Post traumatisk stress lidelse (PTSD)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15B748-A38F-0F5F-169E-82FA7D810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err="1"/>
              <a:t>Ca</a:t>
            </a:r>
            <a:r>
              <a:rPr lang="nb-NO" sz="2400" dirty="0"/>
              <a:t> 55000 personer i Norge har PTSD </a:t>
            </a:r>
          </a:p>
          <a:p>
            <a:r>
              <a:rPr lang="nb-NO" sz="2400" dirty="0"/>
              <a:t>Påtrengende minner (flashbacks)</a:t>
            </a:r>
          </a:p>
          <a:p>
            <a:r>
              <a:rPr lang="nb-NO" sz="2400" dirty="0"/>
              <a:t>Unngåelsesreaksjoner (på tanker, følelser, personer)</a:t>
            </a:r>
          </a:p>
          <a:p>
            <a:r>
              <a:rPr lang="nb-NO" sz="2400" dirty="0"/>
              <a:t>Kroppslig aktivering (kamp/flukt, som om i fare)</a:t>
            </a:r>
          </a:p>
          <a:p>
            <a:r>
              <a:rPr lang="nb-NO" sz="2400" dirty="0"/>
              <a:t>Urolig søvn, irritabilitet, sinne, konsentrasjonsproblemer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005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933674-95C6-6A64-D227-D0F11C5B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Konsekvenser av PTSD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406C19-AEB4-02CA-D9E3-766BB58A7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Endrer tanker om seg selv, andre og verden og opplever å miste kontroll over egne følelser</a:t>
            </a:r>
          </a:p>
          <a:p>
            <a:r>
              <a:rPr lang="nb-NO" sz="2400" dirty="0"/>
              <a:t>Negativ vurdering av seg selv (jeg er fæl)</a:t>
            </a:r>
          </a:p>
          <a:p>
            <a:r>
              <a:rPr lang="nb-NO" sz="2400" dirty="0"/>
              <a:t>Negativ vurdering av andre (ikke til å stole på)</a:t>
            </a:r>
          </a:p>
          <a:p>
            <a:r>
              <a:rPr lang="nb-NO" sz="2400" dirty="0"/>
              <a:t>Negativ vurdering av verden (verden er ond)</a:t>
            </a:r>
          </a:p>
          <a:p>
            <a:r>
              <a:rPr lang="nb-NO" sz="2400" dirty="0"/>
              <a:t>Opplever å «sitte fast» i gjenopplevelser (flashbacks)</a:t>
            </a:r>
          </a:p>
          <a:p>
            <a:r>
              <a:rPr lang="nb-NO" sz="2400" dirty="0" err="1"/>
              <a:t>Bregman</a:t>
            </a:r>
            <a:r>
              <a:rPr lang="nb-NO" sz="2400" dirty="0"/>
              <a:t> (2020) Folk flest er gode</a:t>
            </a:r>
          </a:p>
        </p:txBody>
      </p:sp>
    </p:spTree>
    <p:extLst>
      <p:ext uri="{BB962C8B-B14F-4D97-AF65-F5344CB8AC3E}">
        <p14:creationId xmlns:p14="http://schemas.microsoft.com/office/powerpoint/2010/main" val="3178346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6097</TotalTime>
  <Words>1438</Words>
  <Application>Microsoft Macintosh PowerPoint</Application>
  <PresentationFormat>On-screen Show (4:3)</PresentationFormat>
  <Paragraphs>106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Candara</vt:lpstr>
      <vt:lpstr>Lucida Grande</vt:lpstr>
      <vt:lpstr>Office-tema</vt:lpstr>
      <vt:lpstr>Littsint.no Sinnemestring for foreldre</vt:lpstr>
      <vt:lpstr>Littsint.no</vt:lpstr>
      <vt:lpstr>Utbredelse av vold mot barn i Norge</vt:lpstr>
      <vt:lpstr>Filetti 1998: ACE studiet The Adverse Childhood Experiences study</vt:lpstr>
      <vt:lpstr>Da lykkeliten kom til verden</vt:lpstr>
      <vt:lpstr>Også mild vold skader barn</vt:lpstr>
      <vt:lpstr>Opplevelse av skyld og skam</vt:lpstr>
      <vt:lpstr>Post traumatisk stress lidelse (PTSD)</vt:lpstr>
      <vt:lpstr>Konsekvenser av PTSD</vt:lpstr>
      <vt:lpstr>FNs Barnekonvensjon fra 1989</vt:lpstr>
      <vt:lpstr>Kunnskap som gir gode møter med barn</vt:lpstr>
      <vt:lpstr>Kunnskap om barn</vt:lpstr>
      <vt:lpstr>Vi snakker med oss selv hele tiden</vt:lpstr>
      <vt:lpstr>Bregman (2020) Folk flest er gode</vt:lpstr>
      <vt:lpstr>Feilslutninger</vt:lpstr>
      <vt:lpstr>Kunnskap til foreldre og profesjonelle</vt:lpstr>
      <vt:lpstr>Foreldre kan ha nytte av Timeout</vt:lpstr>
      <vt:lpstr>Noe å øve på</vt:lpstr>
      <vt:lpstr>Empati gir lykke</vt:lpstr>
      <vt:lpstr>Littsint aktivitet 2024</vt:lpstr>
      <vt:lpstr>Littsint nettrafikk</vt:lpstr>
      <vt:lpstr>Littsint: «I trygge hender»</vt:lpstr>
      <vt:lpstr>Foreldrekoden TV2</vt:lpstr>
      <vt:lpstr>Littsint i skoleverket</vt:lpstr>
      <vt:lpstr>Flere språk</vt:lpstr>
    </vt:vector>
  </TitlesOfParts>
  <Company>BUFETAT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i sinnemestring</dc:title>
  <dc:subject>for foreldre - del 1</dc:subject>
  <dc:creator>Steinar Sunde</dc:creator>
  <cp:lastModifiedBy>Ove Ramstad</cp:lastModifiedBy>
  <cp:revision>339</cp:revision>
  <cp:lastPrinted>2024-02-09T14:40:04Z</cp:lastPrinted>
  <dcterms:created xsi:type="dcterms:W3CDTF">2014-01-24T11:59:37Z</dcterms:created>
  <dcterms:modified xsi:type="dcterms:W3CDTF">2025-02-27T13:16:19Z</dcterms:modified>
</cp:coreProperties>
</file>