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3"/>
  </p:notesMasterIdLst>
  <p:sldIdLst>
    <p:sldId id="473" r:id="rId3"/>
    <p:sldId id="256" r:id="rId4"/>
    <p:sldId id="454" r:id="rId5"/>
    <p:sldId id="465" r:id="rId6"/>
    <p:sldId id="468" r:id="rId7"/>
    <p:sldId id="260" r:id="rId8"/>
    <p:sldId id="455" r:id="rId9"/>
    <p:sldId id="467" r:id="rId10"/>
    <p:sldId id="466" r:id="rId11"/>
    <p:sldId id="443" r:id="rId12"/>
    <p:sldId id="445" r:id="rId13"/>
    <p:sldId id="469" r:id="rId14"/>
    <p:sldId id="439" r:id="rId15"/>
    <p:sldId id="444" r:id="rId16"/>
    <p:sldId id="477" r:id="rId17"/>
    <p:sldId id="471" r:id="rId18"/>
    <p:sldId id="447" r:id="rId19"/>
    <p:sldId id="448" r:id="rId20"/>
    <p:sldId id="485" r:id="rId21"/>
    <p:sldId id="449" r:id="rId22"/>
    <p:sldId id="450" r:id="rId23"/>
    <p:sldId id="451" r:id="rId24"/>
    <p:sldId id="478" r:id="rId25"/>
    <p:sldId id="472" r:id="rId26"/>
    <p:sldId id="463" r:id="rId27"/>
    <p:sldId id="464" r:id="rId28"/>
    <p:sldId id="475" r:id="rId29"/>
    <p:sldId id="479" r:id="rId30"/>
    <p:sldId id="480" r:id="rId31"/>
    <p:sldId id="481" r:id="rId32"/>
  </p:sldIdLst>
  <p:sldSz cx="12192000" cy="6858000"/>
  <p:notesSz cx="6889750" cy="1002188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84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ddels stil 2 – uthevin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6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1654856574608"/>
          <c:y val="1.9212952512470512E-2"/>
          <c:w val="0.79032997939877225"/>
          <c:h val="0.52209495735461398"/>
        </c:manualLayout>
      </c:layout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2.4615384615384615E-2"/>
                  <c:y val="-2.9281043340555334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39 %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B68-48FC-A861-43D8D516252E}"/>
                </c:ext>
              </c:extLst>
            </c:dLbl>
            <c:dLbl>
              <c:idx val="1"/>
              <c:layout>
                <c:manualLayout>
                  <c:x val="2.188034188034188E-2"/>
                  <c:y val="-4.601306810658695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29 %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B68-48FC-A861-43D8D516252E}"/>
                </c:ext>
              </c:extLst>
            </c:dLbl>
            <c:dLbl>
              <c:idx val="2"/>
              <c:layout>
                <c:manualLayout>
                  <c:x val="1.9145299145299145E-2"/>
                  <c:y val="-4.1830061915079125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12 %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3B68-48FC-A861-43D8D516252E}"/>
                </c:ext>
              </c:extLst>
            </c:dLbl>
            <c:dLbl>
              <c:idx val="3"/>
              <c:layout>
                <c:manualLayout>
                  <c:x val="1.3613674533624855E-2"/>
                  <c:y val="-4.0888404969614885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11 %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3B68-48FC-A861-43D8D51625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nb-N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'Ark1'!$A$3:$A$6</c:f>
              <c:strCache>
                <c:ptCount val="4"/>
                <c:pt idx="0">
                  <c:v>Samarbeid om barn under og etter brudd i samliv</c:v>
                </c:pt>
                <c:pt idx="1">
                  <c:v>Parforhold, styrke/avklare(usikker)/avslutte</c:v>
                </c:pt>
                <c:pt idx="2">
                  <c:v>Foreldre-barn/ungdom-relasjonen, før og etter brudd</c:v>
                </c:pt>
                <c:pt idx="3">
                  <c:v>Fysisk/psykisk vold/seksuekt misbruk</c:v>
                </c:pt>
              </c:strCache>
            </c:strRef>
          </c:cat>
          <c:val>
            <c:numRef>
              <c:f>'Ark1'!$B$3:$B$6</c:f>
              <c:numCache>
                <c:formatCode>General</c:formatCode>
                <c:ptCount val="4"/>
                <c:pt idx="0">
                  <c:v>39</c:v>
                </c:pt>
                <c:pt idx="1">
                  <c:v>29</c:v>
                </c:pt>
                <c:pt idx="2">
                  <c:v>12</c:v>
                </c:pt>
                <c:pt idx="3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68-48FC-A861-43D8D51625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1843712"/>
        <c:axId val="61550592"/>
        <c:axId val="0"/>
      </c:bar3DChart>
      <c:catAx>
        <c:axId val="618437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nb-NO"/>
          </a:p>
        </c:txPr>
        <c:crossAx val="61550592"/>
        <c:crosses val="autoZero"/>
        <c:auto val="1"/>
        <c:lblAlgn val="ctr"/>
        <c:lblOffset val="100"/>
        <c:noMultiLvlLbl val="0"/>
      </c:catAx>
      <c:valAx>
        <c:axId val="615505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nb-NO"/>
          </a:p>
        </c:txPr>
        <c:crossAx val="61843712"/>
        <c:crosses val="autoZero"/>
        <c:crossBetween val="between"/>
      </c:valAx>
      <c:spPr>
        <a:solidFill>
          <a:schemeClr val="accent1">
            <a:lumMod val="40000"/>
            <a:lumOff val="60000"/>
          </a:schemeClr>
        </a:solidFill>
      </c:spPr>
    </c:plotArea>
    <c:plotVisOnly val="1"/>
    <c:dispBlanksAs val="gap"/>
    <c:showDLblsOverMax val="0"/>
  </c:chart>
  <c:txPr>
    <a:bodyPr/>
    <a:lstStyle/>
    <a:p>
      <a:pPr>
        <a:defRPr sz="1000"/>
      </a:pPr>
      <a:endParaRPr lang="nb-NO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5187" cy="501650"/>
          </a:xfrm>
          <a:prstGeom prst="rect">
            <a:avLst/>
          </a:prstGeom>
        </p:spPr>
        <p:txBody>
          <a:bodyPr vert="horz" lIns="91447" tIns="45724" rIns="91447" bIns="45724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902975" y="0"/>
            <a:ext cx="2985187" cy="501650"/>
          </a:xfrm>
          <a:prstGeom prst="rect">
            <a:avLst/>
          </a:prstGeom>
        </p:spPr>
        <p:txBody>
          <a:bodyPr vert="horz" lIns="91447" tIns="45724" rIns="91447" bIns="45724" rtlCol="0"/>
          <a:lstStyle>
            <a:lvl1pPr algn="r">
              <a:defRPr sz="1200"/>
            </a:lvl1pPr>
          </a:lstStyle>
          <a:p>
            <a:fld id="{18E4FC5D-36E1-4AFF-AC54-C9D43A4AAD6C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7" tIns="45724" rIns="91447" bIns="45724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9134" y="4822826"/>
            <a:ext cx="5511483" cy="3946525"/>
          </a:xfrm>
          <a:prstGeom prst="rect">
            <a:avLst/>
          </a:prstGeom>
        </p:spPr>
        <p:txBody>
          <a:bodyPr vert="horz" lIns="91447" tIns="45724" rIns="91447" bIns="45724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1" y="9520238"/>
            <a:ext cx="2985187" cy="501650"/>
          </a:xfrm>
          <a:prstGeom prst="rect">
            <a:avLst/>
          </a:prstGeom>
        </p:spPr>
        <p:txBody>
          <a:bodyPr vert="horz" lIns="91447" tIns="45724" rIns="91447" bIns="45724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902975" y="9520238"/>
            <a:ext cx="2985187" cy="501650"/>
          </a:xfrm>
          <a:prstGeom prst="rect">
            <a:avLst/>
          </a:prstGeom>
        </p:spPr>
        <p:txBody>
          <a:bodyPr vert="horz" lIns="91447" tIns="45724" rIns="91447" bIns="45724" rtlCol="0" anchor="b"/>
          <a:lstStyle>
            <a:lvl1pPr algn="r">
              <a:defRPr sz="1200"/>
            </a:lvl1pPr>
          </a:lstStyle>
          <a:p>
            <a:fld id="{B61C8046-B209-4590-B5CE-8FB1E9AE5D0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9307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386413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2133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92953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55238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1873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57237">
              <a:defRPr/>
            </a:pPr>
            <a:fld id="{D43C9101-0DC4-43AF-ACDC-6DAA99AF8F24}" type="slidenum">
              <a:rPr lang="nb-NO">
                <a:solidFill>
                  <a:prstClr val="black"/>
                </a:solidFill>
                <a:latin typeface="Calibri" panose="020F0502020204030204"/>
              </a:rPr>
              <a:pPr defTabSz="457237">
                <a:defRPr/>
              </a:pPr>
              <a:t>3</a:t>
            </a:fld>
            <a:endParaRPr lang="nb-NO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187303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18730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671014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29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100377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30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281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4550">
              <a:defRPr/>
            </a:pPr>
            <a:fld id="{D43C9101-0DC4-43AF-ACDC-6DAA99AF8F24}" type="slidenum">
              <a:rPr lang="nb-NO">
                <a:solidFill>
                  <a:prstClr val="black"/>
                </a:solidFill>
                <a:latin typeface="Calibri" panose="020F0502020204030204"/>
              </a:rPr>
              <a:pPr defTabSz="924550">
                <a:defRPr/>
              </a:pPr>
              <a:t>6</a:t>
            </a:fld>
            <a:endParaRPr lang="nb-NO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94341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8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61619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11873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04862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C9101-0DC4-43AF-ACDC-6DAA99AF8F24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44139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47B31F7-A345-D35B-68E9-72293C130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CF69DDE-6E36-D7BF-1CC2-1E1597D41A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A8D443D-9AEE-1701-6A23-864D82D3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0A7C65D-4664-5D15-BD7D-AE063667D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620E17-E94C-0E74-951A-2241D4EC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72813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0BA7D6-758B-CEFB-8BD4-02E9BD497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8D53145-D893-B45C-7C19-12C12B0A2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7F764E4-5280-8FAD-2307-339DC454F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4FFE01E-C662-ED0C-B19D-6E7EFB2D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5C61A87-97B8-5A38-3FE3-6DBF28CBD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1847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388C7B1-66AB-1042-7869-8A79B72260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E94076F-4761-EB02-C651-0E82B4F31B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A516DC6-2C47-0611-B04B-4D2FB56B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CC12738-A793-D48A-863F-633659151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46ED1D4-F214-BFDC-74C0-CA9FB7CC6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36063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54797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41458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8790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97004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77903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124851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5774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262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C550A12-45D3-14A7-81A4-2909BD751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20DED28-04E2-2A4F-C160-7F164BF13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67F11CF-B130-6C15-9741-B3AC361B9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5473468-50C3-13B7-B916-3DC03B5DC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DF29991-3A05-23E8-D30E-FD6C4963F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204166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9028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92662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85856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4F4F09-D199-0E66-DDD0-FF2B9C3BF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0846C1A-4FE0-0F59-8426-87CBE6952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A7D317C-CD26-9A80-B1BC-5EDBF914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ED8563-1693-847D-4EF3-507722A57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86E9088-B768-EFD0-D12B-652BECEA0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085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5D9D34B-F95C-B9B6-F8BA-73F2DDC1E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36D0FD9-F509-C05C-B713-1ED364A9CB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077E6B3-A62D-ABA7-F72D-9330B8458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CEB8FAC-9771-39EC-4C50-F1CD79BFB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BA5FE4D9-7DAA-84E3-6B60-BA0A8402E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897A778-2AC1-5039-B8E2-355A42695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9737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889D191-2A20-E003-B0D9-A39300718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C9284FD-9D27-3F38-54F5-C4E668D22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11C8D8C-E6BF-A440-836B-8A39755548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4C69C5A-822E-9799-9E08-F3B2357A5A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D7AD6226-D741-28A8-8892-31D6438E85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1575EF9-3B17-7CEA-4FBA-8107800E3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F6B0639-BC4A-557B-A647-2F4BE7E5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17E075CC-FFF1-9266-AABB-A082E83E7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54808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79D13D7-C1A0-C6C2-1F82-1178F28F5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DA81AC4-47DB-02EE-B17B-F72C93BA6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C245FC0-3D91-1DBF-14AE-3B5618077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94C0D1E-1411-314F-4AF3-7CFE8E7F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0904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8D3DE5C-9EF2-51E9-A085-F1D05EBC1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19E65EA-86B9-D775-C52E-245C4157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F81DF105-46C5-D370-650B-E66B158C2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0885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6B7F0E1-9A76-F7B5-CD58-C95A4B109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EDC8065-136B-597D-5CBE-3527D84DA4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FDE522E-BE7F-EFFD-4F5C-28D426C15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6A63536-CE60-0B62-6860-2F00C2415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15D24D4-F072-926E-FB83-79785BC7E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96AEB94-4FA4-2799-C5DF-F88069B99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12239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FBF994-5FF2-21FE-99CE-ED8C29A73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3344BB6-2F86-96D3-1915-131292F56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9F809C0-7DFC-B3E4-F1CD-2BD95DB9D8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BF82494-18DE-1049-CCE7-986601685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B04865A-6D7D-B390-9962-33E4342BA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5DA5D98-9592-09FF-F76C-55583DBBC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3824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0A7F45C-17FE-49DC-A9ED-E0B3FAAE8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AD20067-E20E-6311-5591-CCE4F1F17E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BE74D22-BDE7-FF2F-9587-D4CBFD373B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7D8DD6-D9F8-40BD-9EFF-8524FA54F50E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A70D121-3825-412F-8F1C-37548FD4F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9410A1E-63B6-BE80-96F0-DDD9AE855F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2B90B-C21F-49EA-BC67-DAC8507F8FE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5653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4D57B-C855-44A3-91DD-3038C816F1D4}" type="datetimeFigureOut">
              <a:rPr lang="nb-NO" smtClean="0"/>
              <a:t>15.01.2024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7A4D6-F27D-4B99-A9FA-2A945FA5668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5247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1D98CAC-3EFF-4342-BD5A-6C0E8CAB4C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12192000" cy="40068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C5F98757-3F76-4A84-BEC2-1268B761C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914402"/>
            <a:ext cx="10515600" cy="1357743"/>
          </a:xfrm>
        </p:spPr>
        <p:txBody>
          <a:bodyPr>
            <a:normAutofit fontScale="90000"/>
          </a:bodyPr>
          <a:lstStyle/>
          <a:p>
            <a:pPr algn="l"/>
            <a:r>
              <a:rPr lang="nb-NO" b="1" dirty="0">
                <a:solidFill>
                  <a:srgbClr val="FFFFFF"/>
                </a:solidFill>
                <a:latin typeface="+mn-lt"/>
              </a:rPr>
              <a:t>Informasjon om familievernet 2024</a:t>
            </a:r>
            <a:br>
              <a:rPr lang="nb-NO" b="1" dirty="0">
                <a:solidFill>
                  <a:srgbClr val="FFFFFF"/>
                </a:solidFill>
                <a:latin typeface="+mn-lt"/>
              </a:rPr>
            </a:br>
            <a:endParaRPr lang="nb-NO" b="1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A4D74EB-BC3D-424D-A76F-44E915A00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4368800"/>
            <a:ext cx="10515600" cy="1390650"/>
          </a:xfrm>
        </p:spPr>
        <p:txBody>
          <a:bodyPr>
            <a:normAutofit/>
          </a:bodyPr>
          <a:lstStyle/>
          <a:p>
            <a:endParaRPr lang="nb-NO" sz="2500" dirty="0"/>
          </a:p>
          <a:p>
            <a:r>
              <a:rPr lang="nb-NO" sz="2500" dirty="0"/>
              <a:t>Bufdir.no</a:t>
            </a:r>
          </a:p>
          <a:p>
            <a:r>
              <a:rPr lang="nb-NO" sz="2500" dirty="0"/>
              <a:t>E-post: familievernkontoret.romsdal@bufetat.no</a:t>
            </a:r>
          </a:p>
          <a:p>
            <a:endParaRPr lang="nb-NO" sz="2500" dirty="0"/>
          </a:p>
          <a:p>
            <a:endParaRPr lang="nb-NO" sz="2500" dirty="0"/>
          </a:p>
        </p:txBody>
      </p:sp>
    </p:spTree>
    <p:extLst>
      <p:ext uri="{BB962C8B-B14F-4D97-AF65-F5344CB8AC3E}">
        <p14:creationId xmlns:p14="http://schemas.microsoft.com/office/powerpoint/2010/main" val="39565246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DFF3B69-46DD-FA72-A04F-2BEE2F522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308" y="961053"/>
            <a:ext cx="4052418" cy="5215910"/>
          </a:xfrm>
          <a:solidFill>
            <a:schemeClr val="accent5"/>
          </a:solidFill>
        </p:spPr>
        <p:txBody>
          <a:bodyPr>
            <a:normAutofit/>
          </a:bodyPr>
          <a:lstStyle/>
          <a:p>
            <a:endParaRPr lang="nb-NO" sz="2400" b="1" dirty="0"/>
          </a:p>
          <a:p>
            <a:pPr marL="0" indent="0">
              <a:buNone/>
            </a:pPr>
            <a:endParaRPr lang="nb-NO" sz="2400" b="1" dirty="0"/>
          </a:p>
          <a:p>
            <a:pPr marL="0" indent="0" algn="ctr">
              <a:buNone/>
            </a:pPr>
            <a:r>
              <a:rPr lang="nb-NO" sz="3200" b="1" dirty="0">
                <a:solidFill>
                  <a:schemeClr val="bg1"/>
                </a:solidFill>
              </a:rPr>
              <a:t>Omfang familiearbeid</a:t>
            </a:r>
          </a:p>
          <a:p>
            <a:pPr marL="0" indent="0" algn="ctr">
              <a:buNone/>
            </a:pPr>
            <a:r>
              <a:rPr lang="nb-NO" sz="3200" b="1" dirty="0">
                <a:solidFill>
                  <a:schemeClr val="bg1"/>
                </a:solidFill>
              </a:rPr>
              <a:t>2022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7406945-2AE2-C828-FD93-02225420A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199" y="961053"/>
            <a:ext cx="6410325" cy="52159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2400" dirty="0"/>
          </a:p>
          <a:p>
            <a:r>
              <a:rPr lang="nb-NO" sz="2400" dirty="0"/>
              <a:t>Antall nye henvendelser inkludert mekling : 602</a:t>
            </a:r>
          </a:p>
          <a:p>
            <a:r>
              <a:rPr lang="nb-NO" sz="2400" dirty="0"/>
              <a:t>Antall saker arbeidet med totalt (overført og arbeidet videre med i  2022): 716</a:t>
            </a:r>
          </a:p>
          <a:p>
            <a:r>
              <a:rPr lang="nb-NO" sz="2400" dirty="0"/>
              <a:t>I løpet av et år arbeider vi med mange familier</a:t>
            </a:r>
          </a:p>
          <a:p>
            <a:r>
              <a:rPr lang="nb-NO" sz="2400" dirty="0"/>
              <a:t>Legger vi til nye partnere etter brudd og involverte barn (mine-dine- våre barn) kommer vi opp i et høyt antall foreldre og barn</a:t>
            </a:r>
          </a:p>
        </p:txBody>
      </p:sp>
    </p:spTree>
    <p:extLst>
      <p:ext uri="{BB962C8B-B14F-4D97-AF65-F5344CB8AC3E}">
        <p14:creationId xmlns:p14="http://schemas.microsoft.com/office/powerpoint/2010/main" val="10481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299FA9-0857-A197-8C3F-BF213783CD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01858"/>
            <a:ext cx="4535658" cy="5375105"/>
          </a:xfrm>
          <a:solidFill>
            <a:srgbClr val="00B0F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>
                <a:solidFill>
                  <a:schemeClr val="bg1"/>
                </a:solidFill>
              </a:rPr>
              <a:t>I 2022</a:t>
            </a:r>
          </a:p>
          <a:p>
            <a:pPr marL="0" indent="0">
              <a:buNone/>
            </a:pPr>
            <a:r>
              <a:rPr lang="nb-NO" b="1" dirty="0">
                <a:solidFill>
                  <a:schemeClr val="bg1"/>
                </a:solidFill>
              </a:rPr>
              <a:t>Prosentvis fordeling av arbeid med:</a:t>
            </a:r>
          </a:p>
          <a:p>
            <a:r>
              <a:rPr lang="nb-NO" b="1" dirty="0">
                <a:solidFill>
                  <a:schemeClr val="bg1"/>
                </a:solidFill>
              </a:rPr>
              <a:t>«Kliniske» saker </a:t>
            </a:r>
            <a:r>
              <a:rPr lang="nb-NO" sz="2400" b="1" dirty="0">
                <a:solidFill>
                  <a:schemeClr val="bg1"/>
                </a:solidFill>
              </a:rPr>
              <a:t>(alle saker vi arbeidet med i 2022 </a:t>
            </a:r>
            <a:r>
              <a:rPr lang="nb-NO" sz="2400" b="1" u="sng" dirty="0">
                <a:solidFill>
                  <a:schemeClr val="bg1"/>
                </a:solidFill>
              </a:rPr>
              <a:t>utenom mekling  </a:t>
            </a:r>
            <a:r>
              <a:rPr lang="nb-NO" sz="2400" b="1" dirty="0">
                <a:solidFill>
                  <a:schemeClr val="bg1"/>
                </a:solidFill>
              </a:rPr>
              <a:t>med ønske om terapi, rådgivning, veiledning m.m.)</a:t>
            </a:r>
          </a:p>
          <a:p>
            <a:pPr marL="0" indent="0">
              <a:buNone/>
            </a:pPr>
            <a:endParaRPr lang="nb-NO" b="1" dirty="0">
              <a:solidFill>
                <a:schemeClr val="bg1"/>
              </a:solidFill>
            </a:endParaRPr>
          </a:p>
          <a:p>
            <a:r>
              <a:rPr lang="nb-NO" b="1" dirty="0">
                <a:solidFill>
                  <a:schemeClr val="bg1"/>
                </a:solidFill>
              </a:rPr>
              <a:t>Meklinger</a:t>
            </a:r>
          </a:p>
          <a:p>
            <a:pPr marL="0" indent="0">
              <a:buNone/>
            </a:pPr>
            <a:endParaRPr lang="nb-NO" b="1" dirty="0">
              <a:solidFill>
                <a:schemeClr val="bg1"/>
              </a:solidFill>
            </a:endParaRP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7D90F1F-CBB5-A562-DAA2-7CFCEFEAB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79830" y="829994"/>
            <a:ext cx="5756609" cy="534697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nb-NO" sz="3600" dirty="0"/>
          </a:p>
          <a:p>
            <a:r>
              <a:rPr lang="nb-NO" sz="3600" dirty="0"/>
              <a:t>Kliniske saker:  74 %</a:t>
            </a:r>
          </a:p>
          <a:p>
            <a:r>
              <a:rPr lang="nb-NO" sz="3600" dirty="0"/>
              <a:t>Meklinger:  26 %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endParaRPr lang="nb-NO" sz="2000" dirty="0"/>
          </a:p>
          <a:p>
            <a:pPr>
              <a:buFontTx/>
              <a:buChar char="-"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42413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9"/>
    </mc:Choice>
    <mc:Fallback xmlns="">
      <p:transition spd="slow" advTm="259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rgbClr val="FFFFFF"/>
                </a:solidFill>
              </a:rPr>
              <a:t>2022</a:t>
            </a:r>
            <a:br>
              <a:rPr lang="nb-NO" sz="3200" b="1" dirty="0">
                <a:solidFill>
                  <a:srgbClr val="FFFFFF"/>
                </a:solidFill>
              </a:rPr>
            </a:br>
            <a:r>
              <a:rPr lang="nb-NO" sz="3200" b="1" dirty="0">
                <a:solidFill>
                  <a:srgbClr val="FFFFFF"/>
                </a:solidFill>
              </a:rPr>
              <a:t>Hovedområder vi arbeider med vurdert av terapeuter ved avslutning av sak </a:t>
            </a: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b="1" dirty="0">
                <a:solidFill>
                  <a:srgbClr val="FFFFFF"/>
                </a:solidFill>
              </a:rPr>
            </a:br>
            <a:r>
              <a:rPr lang="nb-NO" sz="2400" b="1" dirty="0">
                <a:solidFill>
                  <a:srgbClr val="FFFFFF"/>
                </a:solidFill>
              </a:rPr>
              <a:t>(Meklinger ikke inkludert)</a:t>
            </a:r>
          </a:p>
        </p:txBody>
      </p:sp>
      <p:graphicFrame>
        <p:nvGraphicFramePr>
          <p:cNvPr id="7" name="Plassholder for innhold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837667"/>
              </p:ext>
            </p:extLst>
          </p:nvPr>
        </p:nvGraphicFramePr>
        <p:xfrm>
          <a:off x="5200650" y="624569"/>
          <a:ext cx="6991350" cy="5391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8170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5B8D00C-5660-EFC5-498E-A017A01305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84738"/>
            <a:ext cx="4437185" cy="5192225"/>
          </a:xfrm>
          <a:solidFill>
            <a:srgbClr val="00B0F0"/>
          </a:solidFill>
        </p:spPr>
        <p:txBody>
          <a:bodyPr>
            <a:normAutofit/>
          </a:bodyPr>
          <a:lstStyle/>
          <a:p>
            <a:endParaRPr lang="nb-NO" dirty="0"/>
          </a:p>
          <a:p>
            <a:pPr marL="0" indent="0">
              <a:buNone/>
            </a:pPr>
            <a:r>
              <a:rPr lang="nb-NO" sz="2400" b="1" dirty="0">
                <a:solidFill>
                  <a:schemeClr val="bg1"/>
                </a:solidFill>
              </a:rPr>
              <a:t>NOU 2019:20: Et styrket Familievern</a:t>
            </a:r>
          </a:p>
          <a:p>
            <a:pPr marL="0" indent="0">
              <a:buNone/>
            </a:pPr>
            <a:r>
              <a:rPr lang="nb-NO" sz="2400" b="1" dirty="0">
                <a:solidFill>
                  <a:schemeClr val="bg1"/>
                </a:solidFill>
              </a:rPr>
              <a:t>Anbefaling:</a:t>
            </a:r>
          </a:p>
          <a:p>
            <a:pPr marL="0" indent="0">
              <a:buNone/>
            </a:pPr>
            <a:r>
              <a:rPr lang="nb-NO" sz="2400" b="1" dirty="0">
                <a:solidFill>
                  <a:schemeClr val="bg1"/>
                </a:solidFill>
              </a:rPr>
              <a:t>Prioritere kjerneoppgavene i FV og særlig styrke kvalitet og kapasitet i par- og familiesaker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0B72912-399C-5158-3E8B-4B398B9161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1694" y="984738"/>
            <a:ext cx="5366826" cy="5506214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/>
              <a:t> </a:t>
            </a:r>
            <a:endParaRPr lang="nb-NO" sz="2400" dirty="0"/>
          </a:p>
          <a:p>
            <a:r>
              <a:rPr lang="nb-NO" sz="2400" dirty="0"/>
              <a:t>Gode parforhold gir bedre forutsetninger for å være gode foreldre </a:t>
            </a:r>
          </a:p>
          <a:p>
            <a:r>
              <a:rPr lang="nb-NO" sz="2400" dirty="0"/>
              <a:t>2022:  </a:t>
            </a:r>
            <a:r>
              <a:rPr lang="nb-NO" sz="2400" b="1" dirty="0"/>
              <a:t>81 %</a:t>
            </a:r>
            <a:r>
              <a:rPr lang="nb-NO" sz="2400" dirty="0"/>
              <a:t> av henvendelser  fra par handler om hjelp til å bedre og styrke parforholdet</a:t>
            </a:r>
          </a:p>
          <a:p>
            <a:r>
              <a:rPr lang="nb-NO" sz="2400" dirty="0"/>
              <a:t>Klare tall som styrker satsingen på parterapi som ett av de viktigste forebyggende tiltakene i omsorgen for barn.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3055851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21973" y="173086"/>
            <a:ext cx="3837904" cy="2682082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chemeClr val="bg1"/>
                </a:solidFill>
              </a:rPr>
              <a:t>Eksempler på    </a:t>
            </a:r>
            <a:br>
              <a:rPr lang="nb-NO" sz="3600" b="1" dirty="0">
                <a:solidFill>
                  <a:schemeClr val="bg1"/>
                </a:solidFill>
              </a:rPr>
            </a:br>
            <a:r>
              <a:rPr lang="nb-NO" sz="3600" b="1" dirty="0">
                <a:solidFill>
                  <a:schemeClr val="bg1"/>
                </a:solidFill>
              </a:rPr>
              <a:t>henvendelser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363122" y="173086"/>
            <a:ext cx="6962102" cy="6594763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 lnSpcReduction="10000"/>
          </a:bodyPr>
          <a:lstStyle/>
          <a:p>
            <a:endParaRPr lang="nb-NO" sz="2000" dirty="0">
              <a:ea typeface="+mn-lt"/>
              <a:cs typeface="+mn-lt"/>
            </a:endParaRPr>
          </a:p>
          <a:p>
            <a:endParaRPr lang="nb-NO" sz="2000" dirty="0">
              <a:ea typeface="+mn-lt"/>
              <a:cs typeface="+mn-lt"/>
            </a:endParaRPr>
          </a:p>
          <a:p>
            <a:r>
              <a:rPr lang="nb-NO" sz="2000" dirty="0">
                <a:ea typeface="+mn-lt"/>
                <a:cs typeface="+mn-lt"/>
              </a:rPr>
              <a:t>Par med samlivsproblemer i ekteskap og samboerforhold. Utroskap, sjalusi, konflikter om arbeidsfordeling, savn av nærhet, omsorg og støtte fra partner m.m.</a:t>
            </a:r>
          </a:p>
          <a:p>
            <a:r>
              <a:rPr lang="nb-NO" sz="2000" dirty="0">
                <a:ea typeface="+mn-lt"/>
                <a:cs typeface="+mn-lt"/>
              </a:rPr>
              <a:t>Foreldre som er bekymret for konflikter og krangling  med partner og hva det kan påføre barna av psykiske belastninger </a:t>
            </a:r>
          </a:p>
          <a:p>
            <a:r>
              <a:rPr lang="nb-NO" sz="2000" dirty="0">
                <a:ea typeface="+mn-lt"/>
                <a:cs typeface="+mn-lt"/>
              </a:rPr>
              <a:t>Foreldre med vansker i forhold til barn (</a:t>
            </a:r>
            <a:r>
              <a:rPr lang="nb-NO" sz="2000" b="1" dirty="0">
                <a:ea typeface="+mn-lt"/>
                <a:cs typeface="+mn-lt"/>
              </a:rPr>
              <a:t>økende</a:t>
            </a:r>
            <a:r>
              <a:rPr lang="nb-NO" sz="2000" dirty="0">
                <a:ea typeface="+mn-lt"/>
                <a:cs typeface="+mn-lt"/>
              </a:rPr>
              <a:t>). Barn og ungdom som er sinte, utagerer, skolevegring, «sosialiserer» seg gjennom nett og spill</a:t>
            </a:r>
          </a:p>
          <a:p>
            <a:r>
              <a:rPr lang="nb-NO" sz="2000" dirty="0">
                <a:ea typeface="+mn-lt"/>
                <a:cs typeface="+mn-lt"/>
              </a:rPr>
              <a:t>Foreldre som ønsker rådgivning i spørsmål knyttet til samlivsbrudd. Hva med barna etter brudd, hvordan forberede dem på best mulig måte?</a:t>
            </a:r>
          </a:p>
          <a:p>
            <a:r>
              <a:rPr lang="nb-NO" sz="2000" dirty="0">
                <a:ea typeface="+mn-lt"/>
                <a:cs typeface="+mn-lt"/>
              </a:rPr>
              <a:t>Foreldre med høyt konfliktnivå etter brudd som er uenige om bosted, samvær og hva barna trenger av omsorg og oppfølging </a:t>
            </a:r>
            <a:r>
              <a:rPr lang="nb-NO" sz="2000" b="1" dirty="0">
                <a:ea typeface="+mn-lt"/>
                <a:cs typeface="+mn-lt"/>
              </a:rPr>
              <a:t>(økende)</a:t>
            </a:r>
          </a:p>
          <a:p>
            <a:r>
              <a:rPr lang="nb-NO" sz="2000" dirty="0">
                <a:ea typeface="+mn-lt"/>
                <a:cs typeface="+mn-lt"/>
              </a:rPr>
              <a:t>Foreldre som har vært utsatt for fysisk og psykisk vold i parforholdet. Bekymringer for voldsutøvers sinne og voldsbruk mot barn under samvær</a:t>
            </a:r>
          </a:p>
          <a:p>
            <a:r>
              <a:rPr lang="nb-NO" sz="2000" dirty="0">
                <a:ea typeface="+mn-lt"/>
                <a:cs typeface="+mn-lt"/>
              </a:rPr>
              <a:t>Familier som etablerer seg på nytt etter tidligere samlivsbrudd. Store utfordringer med å tilpasse seg en endret familiesituasjon med ‘mine-dine-våre’ barn</a:t>
            </a:r>
          </a:p>
          <a:p>
            <a:endParaRPr lang="nb-NO" sz="2000" dirty="0">
              <a:ea typeface="+mn-lt"/>
              <a:cs typeface="+mn-lt"/>
            </a:endParaRPr>
          </a:p>
          <a:p>
            <a:pPr marL="0" indent="0">
              <a:buNone/>
            </a:pPr>
            <a:endParaRPr lang="nb-NO" sz="20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6433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rgbClr val="FFFFFF"/>
                </a:solidFill>
              </a:rPr>
              <a:t>Utviklingstendenser i hvilke problemer familier søker hjelp for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57611" y="167425"/>
            <a:ext cx="6323526" cy="6462491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endParaRPr lang="nb-NO" sz="2400" b="1" i="1" dirty="0"/>
          </a:p>
          <a:p>
            <a:pPr marL="0" indent="0">
              <a:buNone/>
            </a:pPr>
            <a:endParaRPr lang="nb-NO" sz="2400" b="1" dirty="0"/>
          </a:p>
          <a:p>
            <a:r>
              <a:rPr lang="nb-NO" sz="2400" dirty="0"/>
              <a:t>Øking i henvendelser fra foreldre som forteller om sinte og utagerende barn </a:t>
            </a:r>
          </a:p>
          <a:p>
            <a:r>
              <a:rPr lang="nb-NO" sz="2400" dirty="0"/>
              <a:t>Konflikter/ uenighet mellom foreldre i brudd, eller etter brudd, om hva barna trenger av forståelse og omsorg</a:t>
            </a:r>
          </a:p>
          <a:p>
            <a:r>
              <a:rPr lang="nb-NO" sz="2400" dirty="0"/>
              <a:t>Anklager mellom foreldre etter brudd om feil og mangler i «oppdragelsen» av barnet</a:t>
            </a:r>
          </a:p>
          <a:p>
            <a:pPr marL="0" indent="0">
              <a:buNone/>
            </a:pPr>
            <a:r>
              <a:rPr lang="nb-NO" sz="2400" dirty="0"/>
              <a:t>	-   Barna  trenger å lære respekt for 		     voksne og «en fast hånd» (oftest far)</a:t>
            </a:r>
          </a:p>
          <a:p>
            <a:pPr marL="0" indent="0">
              <a:buNone/>
            </a:pPr>
            <a:r>
              <a:rPr lang="nb-NO" sz="2400" dirty="0"/>
              <a:t>	-   Barna trenger «en varm hånd», barna 	     trenger forståelse og samtaler om       	     følelser (oftest mor)</a:t>
            </a:r>
          </a:p>
          <a:p>
            <a:r>
              <a:rPr lang="nb-NO" sz="2400" dirty="0"/>
              <a:t>Økning i saker med store konflikter, rus og voldsbruk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02446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1618570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Ventetid etter prioritet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280337" y="128789"/>
            <a:ext cx="6800045" cy="6619741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nb-NO" sz="1900" b="1" dirty="0"/>
              <a:t>1-2 uker </a:t>
            </a:r>
            <a:r>
              <a:rPr lang="nb-NO" sz="1900" dirty="0"/>
              <a:t>eller så raskt som mulig utover det: </a:t>
            </a:r>
          </a:p>
          <a:p>
            <a:pPr marL="0" indent="0">
              <a:buNone/>
            </a:pPr>
            <a:r>
              <a:rPr lang="nb-NO" sz="1900" dirty="0"/>
              <a:t>Foreldre  med sped- og småbarn som er i en krevende samlivssituasjon som følge av omstendigheter og hendelser som er sterkt psykisk belastende og innebærer høy risiko for svekket omsorgsfunksjon</a:t>
            </a:r>
          </a:p>
          <a:p>
            <a:r>
              <a:rPr lang="nb-NO" sz="1900" b="1" dirty="0"/>
              <a:t>2-4 uker</a:t>
            </a:r>
            <a:r>
              <a:rPr lang="nb-NO" sz="1900" dirty="0"/>
              <a:t>: </a:t>
            </a:r>
          </a:p>
          <a:p>
            <a:pPr marL="0" indent="0">
              <a:buNone/>
            </a:pPr>
            <a:r>
              <a:rPr lang="nb-NO" sz="1900" dirty="0"/>
              <a:t>Andre henvendelser innenfor vårt oppgaveområde. Også her med høyest prioritet til familier med mindreårige barn</a:t>
            </a:r>
          </a:p>
          <a:p>
            <a:r>
              <a:rPr lang="nb-NO" sz="1900" b="1" dirty="0"/>
              <a:t>3 uker</a:t>
            </a:r>
            <a:r>
              <a:rPr lang="nb-NO" sz="1900" dirty="0"/>
              <a:t>: </a:t>
            </a:r>
          </a:p>
          <a:p>
            <a:pPr marL="0" indent="0">
              <a:buNone/>
            </a:pPr>
            <a:r>
              <a:rPr lang="nb-NO" sz="1900" dirty="0"/>
              <a:t>Meklinger for foreldre i brudd eller samarbeidsvansker om barn etter brudd som har barn under 16 år.</a:t>
            </a:r>
          </a:p>
          <a:p>
            <a:pPr marL="0" indent="0">
              <a:buNone/>
            </a:pPr>
            <a:endParaRPr lang="nb-NO" sz="1900" dirty="0"/>
          </a:p>
          <a:p>
            <a:pPr marL="0" indent="0">
              <a:buNone/>
            </a:pPr>
            <a:r>
              <a:rPr lang="nb-NO" sz="1900" dirty="0"/>
              <a:t>Dette er ideelle krav til ventetid som vi i perioder ikke klarer å innfri fullt ut.</a:t>
            </a:r>
          </a:p>
        </p:txBody>
      </p:sp>
    </p:spTree>
    <p:extLst>
      <p:ext uri="{BB962C8B-B14F-4D97-AF65-F5344CB8AC3E}">
        <p14:creationId xmlns:p14="http://schemas.microsoft.com/office/powerpoint/2010/main" val="2341880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130014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Molde ressurskontor  for voldsarbeid i region Midt-Norge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06097" y="296214"/>
            <a:ext cx="6658376" cy="637504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nb-NO" sz="1900" dirty="0">
                <a:cs typeface="Calibri"/>
              </a:rPr>
              <a:t>Fokus på avdekking av ulike former for vold i nære relasjoner     	- </a:t>
            </a:r>
            <a:r>
              <a:rPr lang="nb-NO" sz="1900" b="1" dirty="0">
                <a:cs typeface="Calibri"/>
              </a:rPr>
              <a:t>fysisk vold</a:t>
            </a:r>
            <a:r>
              <a:rPr lang="nb-NO" sz="1900" dirty="0">
                <a:cs typeface="Calibri"/>
              </a:rPr>
              <a:t> 						- </a:t>
            </a:r>
            <a:r>
              <a:rPr lang="nb-NO" sz="1900" b="1" dirty="0">
                <a:cs typeface="Calibri"/>
              </a:rPr>
              <a:t>psykisk vold </a:t>
            </a:r>
            <a:r>
              <a:rPr lang="nb-NO" sz="1900" dirty="0">
                <a:cs typeface="Calibri"/>
              </a:rPr>
              <a:t>(skremme, true, isolere, kontrollere..)         	- </a:t>
            </a:r>
            <a:r>
              <a:rPr lang="nb-NO" sz="1900" b="1" dirty="0">
                <a:cs typeface="Calibri"/>
              </a:rPr>
              <a:t>latent vold </a:t>
            </a:r>
            <a:r>
              <a:rPr lang="nb-NO" sz="1900" dirty="0">
                <a:cs typeface="Calibri"/>
              </a:rPr>
              <a:t>(leve i frykt for at volden skal gjenta seg, 		   </a:t>
            </a:r>
            <a:r>
              <a:rPr lang="nb-NO" sz="1900">
                <a:cs typeface="Calibri"/>
              </a:rPr>
              <a:t>passe på </a:t>
            </a:r>
            <a:r>
              <a:rPr lang="nb-NO" sz="1900" dirty="0">
                <a:cs typeface="Calibri"/>
              </a:rPr>
              <a:t>at ingen i familien gjør voldsutøver sint)</a:t>
            </a:r>
          </a:p>
          <a:p>
            <a:r>
              <a:rPr lang="nb-NO" sz="1900" dirty="0">
                <a:cs typeface="Calibri"/>
              </a:rPr>
              <a:t>Fokus på sikkerhetsarbeid og samarbeid med krisesenter, politi andre hjelpeinstanser rundt utsatte i familien</a:t>
            </a:r>
          </a:p>
          <a:p>
            <a:endParaRPr lang="nb-NO" sz="1900" dirty="0">
              <a:cs typeface="Calibri"/>
            </a:endParaRPr>
          </a:p>
          <a:p>
            <a:pPr marL="0" indent="0">
              <a:buNone/>
            </a:pPr>
            <a:r>
              <a:rPr lang="nb-NO" sz="1900" b="1" dirty="0">
                <a:cs typeface="Calibri"/>
              </a:rPr>
              <a:t>Eksempler på voldsarbeid</a:t>
            </a:r>
          </a:p>
          <a:p>
            <a:r>
              <a:rPr lang="nb-NO" sz="1900" dirty="0">
                <a:cs typeface="Calibri"/>
              </a:rPr>
              <a:t>Hjelp til utsatte for vold, for  å komme ut av voldelig parforhold og hjelp til å bearbeide og komme videre etter å ha vært utsatt for vold</a:t>
            </a:r>
          </a:p>
          <a:p>
            <a:r>
              <a:rPr lang="nb-NO" sz="1900" dirty="0">
                <a:cs typeface="Calibri"/>
              </a:rPr>
              <a:t>Hjelp til utøvere av vold for å forstå hva  barn og partnere har vært utsatt, forståelse av psykiske ettervirkninger for utsatte, og tilbud om hjelp til å endre voldelig atferd</a:t>
            </a:r>
            <a:endParaRPr lang="nb-NO" sz="1900" b="1" dirty="0">
              <a:cs typeface="Calibri"/>
            </a:endParaRPr>
          </a:p>
          <a:p>
            <a:r>
              <a:rPr lang="nb-NO" sz="1900" b="1" dirty="0">
                <a:cs typeface="Calibri"/>
              </a:rPr>
              <a:t>Foreldreveiledning Littsint -  for foreldre som ønsker å jobbe med sinnemestring i forhold til barn (se littsint.no). Et nasjonalt oppdrag</a:t>
            </a:r>
            <a:endParaRPr lang="nb-NO" sz="19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1433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7"/>
            <a:ext cx="3766457" cy="3753469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Hvilke tilfeller faller utenfor familievern-kontorets tilbud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605307"/>
            <a:ext cx="5753098" cy="5808372"/>
          </a:xfrm>
        </p:spPr>
        <p:txBody>
          <a:bodyPr anchor="ctr">
            <a:normAutofit/>
          </a:bodyPr>
          <a:lstStyle/>
          <a:p>
            <a:r>
              <a:rPr lang="nb-NO" sz="2000" b="1" dirty="0"/>
              <a:t>Personer med omfattende og langvarig voldshistorie. som ikke erkjenner ansvar for egne voldshandlinger og viser mangelfull selvinnsikt og evne til selvrefleksjon</a:t>
            </a:r>
          </a:p>
          <a:p>
            <a:pPr marL="0" indent="0">
              <a:buNone/>
            </a:pPr>
            <a:endParaRPr lang="nb-NO" sz="2000" b="1" dirty="0"/>
          </a:p>
          <a:p>
            <a:r>
              <a:rPr lang="nb-NO" sz="2000" b="1" dirty="0"/>
              <a:t>Personer som utøver farlig (svært alvorlig) vold</a:t>
            </a:r>
          </a:p>
          <a:p>
            <a:endParaRPr lang="nb-NO" sz="2000" b="1" dirty="0"/>
          </a:p>
          <a:p>
            <a:r>
              <a:rPr lang="nb-NO" sz="2000" b="1" dirty="0"/>
              <a:t>Personer med kjent eller antatt pågående rusmisbruk</a:t>
            </a:r>
          </a:p>
          <a:p>
            <a:endParaRPr lang="nb-NO" sz="2000" b="1" dirty="0"/>
          </a:p>
          <a:p>
            <a:r>
              <a:rPr lang="nb-NO" sz="2000" b="1" dirty="0"/>
              <a:t>Personer som utøver vold mot andre utenfor nærmeste familie og som selv ikke lever i egne familier med barn og partner</a:t>
            </a:r>
          </a:p>
          <a:p>
            <a:endParaRPr lang="nb-NO" sz="2000" b="1" dirty="0"/>
          </a:p>
        </p:txBody>
      </p:sp>
    </p:spTree>
    <p:extLst>
      <p:ext uri="{BB962C8B-B14F-4D97-AF65-F5344CB8AC3E}">
        <p14:creationId xmlns:p14="http://schemas.microsoft.com/office/powerpoint/2010/main" val="4233833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Hva er mekling? </a:t>
            </a:r>
            <a:br>
              <a:rPr lang="nb-NO" sz="3600" b="1" dirty="0">
                <a:solidFill>
                  <a:srgbClr val="FFFFFF"/>
                </a:solidFill>
              </a:rPr>
            </a:br>
            <a:br>
              <a:rPr lang="nb-NO" sz="2700" b="1" dirty="0">
                <a:solidFill>
                  <a:srgbClr val="FFFFFF"/>
                </a:solidFill>
              </a:rPr>
            </a:br>
            <a:r>
              <a:rPr lang="nb-NO" sz="2700" b="1" dirty="0">
                <a:solidFill>
                  <a:srgbClr val="FFFFFF"/>
                </a:solidFill>
              </a:rPr>
              <a:t>Et lite historisk tilbakeblikk</a:t>
            </a:r>
            <a:br>
              <a:rPr lang="nb-NO" sz="2700" b="1" dirty="0">
                <a:solidFill>
                  <a:srgbClr val="FFFFFF"/>
                </a:solidFill>
              </a:rPr>
            </a:br>
            <a:r>
              <a:rPr lang="nb-NO" sz="2700" b="1" dirty="0">
                <a:solidFill>
                  <a:srgbClr val="FFFFFF"/>
                </a:solidFill>
              </a:rPr>
              <a:t>som innledning</a:t>
            </a:r>
            <a:br>
              <a:rPr lang="nb-NO" sz="2700" b="1" dirty="0">
                <a:solidFill>
                  <a:srgbClr val="FFFFFF"/>
                </a:solidFill>
              </a:rPr>
            </a:br>
            <a:br>
              <a:rPr lang="nb-NO" sz="2700" b="1" dirty="0">
                <a:solidFill>
                  <a:srgbClr val="FFFFFF"/>
                </a:solidFill>
              </a:rPr>
            </a:br>
            <a:endParaRPr lang="nb-NO" sz="27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57610" y="270456"/>
            <a:ext cx="6671257" cy="6465195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nb-NO" sz="2000" dirty="0"/>
              <a:t> </a:t>
            </a:r>
          </a:p>
          <a:p>
            <a:pPr lvl="0"/>
            <a:r>
              <a:rPr lang="nb-NO" sz="2000" b="1" dirty="0"/>
              <a:t>Mekling – </a:t>
            </a:r>
            <a:r>
              <a:rPr lang="nb-NO" sz="2000" b="1" dirty="0" err="1"/>
              <a:t>mediation</a:t>
            </a:r>
            <a:r>
              <a:rPr lang="nb-NO" sz="2000" b="1" dirty="0"/>
              <a:t> – ‘</a:t>
            </a:r>
            <a:r>
              <a:rPr lang="nb-NO" sz="2000" b="1" dirty="0" err="1"/>
              <a:t>medius</a:t>
            </a:r>
            <a:r>
              <a:rPr lang="nb-NO" sz="2000" b="1" dirty="0"/>
              <a:t>’ </a:t>
            </a:r>
            <a:r>
              <a:rPr lang="nb-NO" sz="2000" dirty="0"/>
              <a:t>( av Latin: i midten): plassere seg i midten</a:t>
            </a:r>
          </a:p>
          <a:p>
            <a:pPr lvl="0"/>
            <a:r>
              <a:rPr lang="nb-NO" sz="2000" dirty="0"/>
              <a:t>Meklerens oppgave er ikke løse konflikten mellom partene (som en bedrevitende dommer) men å plassere seg i midten for å forstå og lytte til begge parter</a:t>
            </a:r>
          </a:p>
          <a:p>
            <a:pPr lvl="0"/>
            <a:r>
              <a:rPr lang="nb-NO" sz="2000" dirty="0"/>
              <a:t>I det gamle Kina: Omreisende meklere tilbød assistanse ved nabofeider, konflikter i familien og på arbeidsplassen </a:t>
            </a:r>
          </a:p>
          <a:p>
            <a:pPr lvl="0"/>
            <a:r>
              <a:rPr lang="nb-NO" sz="2000" dirty="0"/>
              <a:t>I Paulus sitt brev til Korinterne: Anbefalte meklere fremfor retten</a:t>
            </a:r>
          </a:p>
          <a:p>
            <a:pPr lvl="0"/>
            <a:r>
              <a:rPr lang="nb-NO" sz="2000" dirty="0"/>
              <a:t>Det gamle </a:t>
            </a:r>
            <a:r>
              <a:rPr lang="nb-NO" sz="2000" dirty="0" err="1"/>
              <a:t>Mesopotania</a:t>
            </a:r>
            <a:r>
              <a:rPr lang="nb-NO" sz="2000" dirty="0"/>
              <a:t> (Iran/Irak) omtales (ironisk nok) som meklingens vugge </a:t>
            </a:r>
          </a:p>
          <a:p>
            <a:pPr lvl="0"/>
            <a:r>
              <a:rPr lang="nb-NO" sz="2000" dirty="0"/>
              <a:t>Fra 1918:   Ekteskapsmekling  med formål å forebygge skilsmisser – ekteskapsbevarende mekling </a:t>
            </a:r>
          </a:p>
          <a:p>
            <a:pPr lvl="0"/>
            <a:r>
              <a:rPr lang="nb-NO" sz="2000" dirty="0"/>
              <a:t>Fra 1993:   Foreldremekling : Mekle om samarbeidet om barna etter samlivsbrudd. Hjelpe foreldre til å bli enige om bosted og samvær etter brudd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092873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AA854642-274B-5394-022D-954C89FA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426" y="365126"/>
            <a:ext cx="11186374" cy="474630"/>
          </a:xfrm>
        </p:spPr>
        <p:txBody>
          <a:bodyPr>
            <a:noAutofit/>
          </a:bodyPr>
          <a:lstStyle/>
          <a:p>
            <a:r>
              <a:rPr lang="nb-NO" sz="2800" b="1" dirty="0"/>
              <a:t>Organisering og styring av familieverntjenesten i Norge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DFF3B69-46DD-FA72-A04F-2BEE2F522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8413" y="961053"/>
            <a:ext cx="4314422" cy="521591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sz="2400" b="1" dirty="0" err="1">
                <a:solidFill>
                  <a:schemeClr val="bg1"/>
                </a:solidFill>
              </a:rPr>
              <a:t>Familieverner</a:t>
            </a:r>
            <a:r>
              <a:rPr lang="nb-NO" sz="2400" b="1" dirty="0">
                <a:solidFill>
                  <a:schemeClr val="bg1"/>
                </a:solidFill>
              </a:rPr>
              <a:t> er:</a:t>
            </a:r>
          </a:p>
          <a:p>
            <a:pPr marL="0" indent="0">
              <a:buNone/>
            </a:pPr>
            <a:r>
              <a:rPr lang="nb-NO" sz="2000" b="1" i="0" dirty="0">
                <a:solidFill>
                  <a:srgbClr val="333333"/>
                </a:solidFill>
                <a:effectLst/>
              </a:rPr>
              <a:t>Underlagt Barne- og familiedepartementet (BFD) </a:t>
            </a:r>
            <a:r>
              <a:rPr lang="nb-NO" sz="1800" b="1" i="0" dirty="0">
                <a:solidFill>
                  <a:srgbClr val="333333"/>
                </a:solidFill>
                <a:effectLst/>
              </a:rPr>
              <a:t>som </a:t>
            </a:r>
            <a:r>
              <a:rPr lang="nb-NO" sz="1800" b="0" i="0" dirty="0">
                <a:solidFill>
                  <a:srgbClr val="333333"/>
                </a:solidFill>
                <a:effectLst/>
              </a:rPr>
              <a:t>har ansvaret for politikkutformingen på områdene barnevern, oppvekst og levekår, barn og unge, familie og samliv, tro og livssyn og forbrukerpolitikk.</a:t>
            </a:r>
            <a:endParaRPr lang="nb-NO" sz="1800" b="1" i="0" dirty="0">
              <a:solidFill>
                <a:srgbClr val="1A1A1A"/>
              </a:solidFill>
              <a:effectLst/>
            </a:endParaRPr>
          </a:p>
          <a:p>
            <a:pPr marL="0" indent="0">
              <a:buNone/>
            </a:pPr>
            <a:r>
              <a:rPr lang="nb-NO" sz="2000" b="1" dirty="0">
                <a:solidFill>
                  <a:srgbClr val="1A1A1A"/>
                </a:solidFill>
              </a:rPr>
              <a:t>Får oppdrag fra </a:t>
            </a:r>
            <a:r>
              <a:rPr lang="nb-NO" sz="2000" b="1" i="0" dirty="0">
                <a:solidFill>
                  <a:srgbClr val="1A1A1A"/>
                </a:solidFill>
                <a:effectLst/>
              </a:rPr>
              <a:t>Barne-ungdoms og familiedirektoratet (</a:t>
            </a:r>
            <a:r>
              <a:rPr lang="nb-NO" sz="2000" b="1" i="0" dirty="0" err="1">
                <a:solidFill>
                  <a:srgbClr val="1A1A1A"/>
                </a:solidFill>
                <a:effectLst/>
              </a:rPr>
              <a:t>BUF.dir</a:t>
            </a:r>
            <a:r>
              <a:rPr lang="nb-NO" sz="2000" b="1" i="0" dirty="0">
                <a:solidFill>
                  <a:srgbClr val="1A1A1A"/>
                </a:solidFill>
                <a:effectLst/>
              </a:rPr>
              <a:t>) </a:t>
            </a:r>
            <a:r>
              <a:rPr lang="nb-NO" sz="1800" i="0" dirty="0">
                <a:solidFill>
                  <a:srgbClr val="1A1A1A"/>
                </a:solidFill>
                <a:effectLst/>
              </a:rPr>
              <a:t>som</a:t>
            </a:r>
            <a:r>
              <a:rPr lang="nb-NO" sz="1800" b="1" i="0" dirty="0">
                <a:solidFill>
                  <a:srgbClr val="1A1A1A"/>
                </a:solidFill>
                <a:effectLst/>
              </a:rPr>
              <a:t> </a:t>
            </a:r>
            <a:r>
              <a:rPr lang="nb-NO" sz="1800" b="0" i="0" dirty="0">
                <a:solidFill>
                  <a:srgbClr val="1A1A1A"/>
                </a:solidFill>
                <a:effectLst/>
              </a:rPr>
              <a:t>er et fagorgan som utfører oppdrag fra departementet på områdene barnevern, barn, ungdom og oppvekst, adopsjon, </a:t>
            </a:r>
            <a:r>
              <a:rPr lang="nb-NO" sz="1800" b="1" i="0" dirty="0">
                <a:solidFill>
                  <a:srgbClr val="1A1A1A"/>
                </a:solidFill>
                <a:effectLst/>
              </a:rPr>
              <a:t>familievern</a:t>
            </a:r>
            <a:r>
              <a:rPr lang="nb-NO" sz="1800" b="0" i="0" dirty="0">
                <a:solidFill>
                  <a:srgbClr val="1A1A1A"/>
                </a:solidFill>
                <a:effectLst/>
              </a:rPr>
              <a:t>, likestilling og ikke-diskriminering og vold og overgrep i nære relasjoner</a:t>
            </a:r>
          </a:p>
          <a:p>
            <a:pPr marL="0" indent="0">
              <a:buNone/>
            </a:pPr>
            <a:r>
              <a:rPr lang="nb-NO" sz="2000" b="1" i="0" dirty="0" err="1">
                <a:solidFill>
                  <a:srgbClr val="1A1A1A"/>
                </a:solidFill>
                <a:effectLst/>
              </a:rPr>
              <a:t>Buf</a:t>
            </a:r>
            <a:r>
              <a:rPr lang="nb-NO" sz="2000" b="1" i="0" dirty="0">
                <a:solidFill>
                  <a:srgbClr val="1A1A1A"/>
                </a:solidFill>
                <a:effectLst/>
              </a:rPr>
              <a:t>-etat </a:t>
            </a:r>
            <a:r>
              <a:rPr lang="nb-NO" sz="2000" b="1" i="0" dirty="0">
                <a:solidFill>
                  <a:srgbClr val="040C28"/>
                </a:solidFill>
                <a:effectLst/>
              </a:rPr>
              <a:t>er en etat i direktoratet </a:t>
            </a:r>
            <a:r>
              <a:rPr lang="nb-NO" sz="1800" i="0" dirty="0">
                <a:solidFill>
                  <a:srgbClr val="040C28"/>
                </a:solidFill>
                <a:effectLst/>
              </a:rPr>
              <a:t>som har </a:t>
            </a:r>
            <a:r>
              <a:rPr lang="nb-NO" sz="1800" b="0" i="0" dirty="0">
                <a:solidFill>
                  <a:srgbClr val="040C28"/>
                </a:solidFill>
                <a:effectLst/>
              </a:rPr>
              <a:t>forvaltningsansvar for et avgrenset fagområde</a:t>
            </a:r>
            <a:r>
              <a:rPr lang="nb-NO" sz="1800" dirty="0">
                <a:solidFill>
                  <a:srgbClr val="4D5156"/>
                </a:solidFill>
              </a:rPr>
              <a:t> </a:t>
            </a:r>
            <a:r>
              <a:rPr lang="nb-NO" sz="1800" b="1" dirty="0">
                <a:solidFill>
                  <a:srgbClr val="4D5156"/>
                </a:solidFill>
              </a:rPr>
              <a:t>som i denne etaten er </a:t>
            </a:r>
            <a:r>
              <a:rPr lang="nb-NO" sz="1800" b="0" i="0" dirty="0">
                <a:solidFill>
                  <a:srgbClr val="1A1A1A"/>
                </a:solidFill>
                <a:effectLst/>
              </a:rPr>
              <a:t>det statlige barnevernet og </a:t>
            </a:r>
            <a:r>
              <a:rPr lang="nb-NO" sz="1800" b="1" i="0" dirty="0">
                <a:effectLst/>
              </a:rPr>
              <a:t>familievernet</a:t>
            </a:r>
            <a:endParaRPr lang="nb-NO" sz="1800" b="1" dirty="0"/>
          </a:p>
          <a:p>
            <a:pPr marL="0" indent="0">
              <a:buNone/>
            </a:pPr>
            <a:endParaRPr lang="nb-NO" sz="3200" b="1" dirty="0">
              <a:solidFill>
                <a:schemeClr val="bg1"/>
              </a:solidFill>
            </a:endParaRP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7406945-2AE2-C828-FD93-02225420A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3669" y="961053"/>
            <a:ext cx="6725856" cy="521591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endParaRPr lang="nb-NO" dirty="0"/>
          </a:p>
          <a:p>
            <a:r>
              <a:rPr lang="nb-NO" dirty="0"/>
              <a:t>Familievernet i Norge består av 41 kontorer</a:t>
            </a:r>
          </a:p>
          <a:p>
            <a:r>
              <a:rPr lang="nb-NO" dirty="0"/>
              <a:t>24 statlige kontorer, 17 kontorer driftet av Kirkens familievern</a:t>
            </a:r>
          </a:p>
          <a:p>
            <a:r>
              <a:rPr lang="nb-NO" dirty="0"/>
              <a:t>Ca. 580 terapeutårsverk</a:t>
            </a:r>
          </a:p>
          <a:p>
            <a:r>
              <a:rPr lang="nb-NO" dirty="0"/>
              <a:t>Fordelt på 5 regioner (Nord, Midt, Vest, Øst, Sør)</a:t>
            </a:r>
          </a:p>
          <a:p>
            <a:r>
              <a:rPr lang="nb-NO" dirty="0"/>
              <a:t>I region Midt: 6 familievernkontorer, Ålesund, Molde, Kristiansund, Trondheim, Levanger, Namsos</a:t>
            </a:r>
          </a:p>
        </p:txBody>
      </p:sp>
      <p:sp>
        <p:nvSpPr>
          <p:cNvPr id="2" name="Pil: høyre 1">
            <a:extLst>
              <a:ext uri="{FF2B5EF4-FFF2-40B4-BE49-F238E27FC236}">
                <a16:creationId xmlns:a16="http://schemas.microsoft.com/office/drawing/2014/main" id="{31AF51E0-FF47-7600-5E13-C7D7C85B9C1C}"/>
              </a:ext>
            </a:extLst>
          </p:cNvPr>
          <p:cNvSpPr/>
          <p:nvPr/>
        </p:nvSpPr>
        <p:spPr>
          <a:xfrm>
            <a:off x="2621902" y="5755044"/>
            <a:ext cx="2091768" cy="14190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72996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2991468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Om dagens  meklingsordning</a:t>
            </a:r>
            <a:br>
              <a:rPr lang="nb-NO" sz="3600" b="1" dirty="0">
                <a:solidFill>
                  <a:srgbClr val="FFFFFF"/>
                </a:solidFill>
              </a:rPr>
            </a:br>
            <a:br>
              <a:rPr lang="nb-NO" sz="3600" b="1" dirty="0">
                <a:solidFill>
                  <a:srgbClr val="FFFFFF"/>
                </a:solidFill>
              </a:rPr>
            </a:br>
            <a:r>
              <a:rPr lang="nb-NO" sz="3600" b="1" dirty="0">
                <a:solidFill>
                  <a:srgbClr val="FFFFFF"/>
                </a:solidFill>
              </a:rPr>
              <a:t>Hvem må møte til mekling?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205273"/>
            <a:ext cx="5753098" cy="6503436"/>
          </a:xfrm>
        </p:spPr>
        <p:txBody>
          <a:bodyPr anchor="ctr">
            <a:normAutofit fontScale="92500" lnSpcReduction="10000"/>
          </a:bodyPr>
          <a:lstStyle/>
          <a:p>
            <a:pPr lvl="0"/>
            <a:r>
              <a:rPr lang="nb-NO" sz="2400" dirty="0"/>
              <a:t>Alle foreldre som har felles barn under 16 må møte til en time obligatorisk mekling i forbindelse med samlivsbrudd og separasjon</a:t>
            </a:r>
          </a:p>
          <a:p>
            <a:pPr marL="0" lvl="0" indent="0">
              <a:buNone/>
            </a:pPr>
            <a:r>
              <a:rPr lang="nb-NO" sz="2400" dirty="0"/>
              <a:t>    (Mekling ved ekteskapsbrudd, samboerbrudd)</a:t>
            </a:r>
          </a:p>
          <a:p>
            <a:pPr marL="0" lvl="0" indent="0">
              <a:buNone/>
            </a:pPr>
            <a:endParaRPr lang="nb-NO" sz="2400" dirty="0"/>
          </a:p>
          <a:p>
            <a:pPr lvl="0"/>
            <a:r>
              <a:rPr lang="nb-NO" sz="2400" dirty="0"/>
              <a:t>Foreldre som </a:t>
            </a:r>
            <a:r>
              <a:rPr lang="nb-NO" sz="2400" u="sng" dirty="0"/>
              <a:t>etter</a:t>
            </a:r>
            <a:r>
              <a:rPr lang="nb-NO" sz="2400" dirty="0"/>
              <a:t> brudd fremdeles er i konflikt og ikke klarer å bli enige om foreldreansvar, fast bosted eller samvær og vurderer å bringe saken inn for domstolen</a:t>
            </a:r>
          </a:p>
          <a:p>
            <a:pPr marL="0" lvl="0" indent="0">
              <a:buNone/>
            </a:pPr>
            <a:r>
              <a:rPr lang="nb-NO" sz="2400" dirty="0"/>
              <a:t>    (Mekling etter barneloven)</a:t>
            </a:r>
          </a:p>
          <a:p>
            <a:pPr lvl="0"/>
            <a:endParaRPr lang="nb-NO" sz="2400" dirty="0"/>
          </a:p>
          <a:p>
            <a:pPr lvl="0"/>
            <a:r>
              <a:rPr lang="nb-NO" sz="2400" dirty="0"/>
              <a:t>Foreldre som ikke blir enige om flytting med barn etter brudd («Flyttemekling»)</a:t>
            </a:r>
          </a:p>
          <a:p>
            <a:pPr lvl="0"/>
            <a:endParaRPr lang="nb-NO" sz="2400" dirty="0"/>
          </a:p>
          <a:p>
            <a:pPr lvl="0"/>
            <a:r>
              <a:rPr lang="nb-NO" sz="2400" dirty="0"/>
              <a:t>Familievernet gjennomfører også mekling i foreldretvistsaker som er tilbakesendt fra domstolen og i saker hvor samværsforelder har krevd tvangsfullbyrdelse av samværsordningen</a:t>
            </a:r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884881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199287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Målet med meklingen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238539"/>
            <a:ext cx="5753098" cy="6427303"/>
          </a:xfrm>
        </p:spPr>
        <p:txBody>
          <a:bodyPr anchor="ctr">
            <a:noAutofit/>
          </a:bodyPr>
          <a:lstStyle/>
          <a:p>
            <a:r>
              <a:rPr lang="nb-NO" sz="2000" dirty="0"/>
              <a:t>Målet med mekling er å hjelpe foreldre med å lage gode og trygge ordninger for barn</a:t>
            </a:r>
          </a:p>
          <a:p>
            <a:pPr marL="0" indent="0">
              <a:buNone/>
            </a:pPr>
            <a:endParaRPr lang="nb-NO" sz="2000" dirty="0"/>
          </a:p>
          <a:p>
            <a:r>
              <a:rPr lang="nb-NO" sz="2000" dirty="0"/>
              <a:t>Utarbeide en avtale om foreldresamarbeid til beste for barn (helst skriftlig)</a:t>
            </a:r>
          </a:p>
          <a:p>
            <a:endParaRPr lang="nb-NO" sz="2000" dirty="0"/>
          </a:p>
          <a:p>
            <a:r>
              <a:rPr lang="nb-NO" sz="2000" dirty="0"/>
              <a:t>Avtalen er en privatrettslig avtale mellom foreldrene om blant annet:  Foreldreansvar,  bosted, samvær</a:t>
            </a:r>
          </a:p>
          <a:p>
            <a:endParaRPr lang="nb-NO" sz="2000" dirty="0"/>
          </a:p>
          <a:p>
            <a:pPr lvl="0"/>
            <a:r>
              <a:rPr lang="nb-NO" sz="2000" dirty="0"/>
              <a:t>At avtalen er privatrettslig betyr at det en gyldig så lenge foreldrene er enige om avtalen. Brudd på avtalen får ingen andre følger enn at det kan ta seg dårlig ut i en rettstvist hvis foreldre bryter avtalen uten gode grunner</a:t>
            </a:r>
          </a:p>
        </p:txBody>
      </p:sp>
    </p:spTree>
    <p:extLst>
      <p:ext uri="{BB962C8B-B14F-4D97-AF65-F5344CB8AC3E}">
        <p14:creationId xmlns:p14="http://schemas.microsoft.com/office/powerpoint/2010/main" val="4303277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2645105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Hva skjer i mekling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334851"/>
            <a:ext cx="5753098" cy="6117464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r>
              <a:rPr lang="nb-NO" sz="2200" b="1" dirty="0"/>
              <a:t>Meklers oppgave:</a:t>
            </a:r>
          </a:p>
          <a:p>
            <a:pPr marL="0" indent="0">
              <a:buNone/>
            </a:pPr>
            <a:endParaRPr lang="nb-NO" sz="2000" b="1" dirty="0"/>
          </a:p>
          <a:p>
            <a:pPr lvl="0"/>
            <a:r>
              <a:rPr lang="nb-NO" sz="2100" dirty="0"/>
              <a:t>Hjelpe foreldre til å bli enige om en avtale for foreldresamarbeidet (bosted, samvær)</a:t>
            </a:r>
          </a:p>
          <a:p>
            <a:pPr lvl="0"/>
            <a:r>
              <a:rPr lang="nb-NO" sz="2100" dirty="0"/>
              <a:t>Hjelpe foreldrene til å håndtere eventuelle konflikter som kan oppstå i praktisering av avtalen de har inngått</a:t>
            </a:r>
          </a:p>
          <a:p>
            <a:pPr lvl="0"/>
            <a:r>
              <a:rPr lang="nb-NO" sz="2100" dirty="0"/>
              <a:t>Barn over 7 år tilbys samtale som del av meklingen for å gi barna en stemme i en avtale foreldrene inngår som får konsekvenser for deres liv i familien. </a:t>
            </a:r>
          </a:p>
          <a:p>
            <a:pPr marL="0" lvl="0" indent="0">
              <a:buNone/>
            </a:pPr>
            <a:endParaRPr lang="nb-NO" sz="2100" dirty="0"/>
          </a:p>
          <a:p>
            <a:pPr marL="0" lvl="0" indent="0">
              <a:buNone/>
            </a:pPr>
            <a:r>
              <a:rPr lang="nb-NO" sz="2100" dirty="0"/>
              <a:t>Mekler tilbyr en tilpasset mekling avhengig av</a:t>
            </a:r>
          </a:p>
          <a:p>
            <a:r>
              <a:rPr lang="nb-NO" sz="2100" dirty="0"/>
              <a:t>Lav/ingen konflikt</a:t>
            </a:r>
          </a:p>
          <a:p>
            <a:r>
              <a:rPr lang="nb-NO" sz="2100" dirty="0"/>
              <a:t>Middels konflikt</a:t>
            </a:r>
          </a:p>
          <a:p>
            <a:r>
              <a:rPr lang="nb-NO" sz="2100" dirty="0"/>
              <a:t>Høy konflikt/stor grad av uenighet</a:t>
            </a:r>
          </a:p>
          <a:p>
            <a:pPr marL="0" indent="0">
              <a:buNone/>
            </a:pPr>
            <a:endParaRPr lang="nb-NO" sz="2100" dirty="0"/>
          </a:p>
          <a:p>
            <a:pPr marL="0" indent="0">
              <a:buNone/>
            </a:pPr>
            <a:r>
              <a:rPr lang="nb-NO" sz="2100" dirty="0"/>
              <a:t>Mekler har ingen lovhjemlet myndighet til å overprøve eller bestemme over  foreldrenes avtale  når de er enige eller når de er i konflikt og uenige.</a:t>
            </a:r>
          </a:p>
          <a:p>
            <a:pPr marL="0" indent="0">
              <a:buNone/>
            </a:pPr>
            <a:r>
              <a:rPr lang="nb-NO" sz="2100" dirty="0"/>
              <a:t>Hvis foreldre ikke oppnår avtale under mekling er det kun retten som kan hjelpe dem videre ved dom.</a:t>
            </a:r>
          </a:p>
          <a:p>
            <a:pPr marL="0" indent="0">
              <a:buNone/>
            </a:pPr>
            <a:endParaRPr lang="nb-NO" sz="2100" dirty="0"/>
          </a:p>
          <a:p>
            <a:pPr marL="0" indent="0">
              <a:buNone/>
            </a:pPr>
            <a:r>
              <a:rPr lang="nb-NO" sz="2100" dirty="0"/>
              <a:t>Mekleren fører ikke journal fra meklingen.</a:t>
            </a:r>
          </a:p>
          <a:p>
            <a:endParaRPr lang="nb-NO" sz="1900" dirty="0"/>
          </a:p>
        </p:txBody>
      </p:sp>
    </p:spTree>
    <p:extLst>
      <p:ext uri="{BB962C8B-B14F-4D97-AF65-F5344CB8AC3E}">
        <p14:creationId xmlns:p14="http://schemas.microsoft.com/office/powerpoint/2010/main" val="8330919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1661432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Tilbud til barn/ ungdom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57611" y="167425"/>
            <a:ext cx="6323526" cy="6556932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endParaRPr lang="nb-NO" sz="2400" dirty="0"/>
          </a:p>
          <a:p>
            <a:r>
              <a:rPr lang="nb-NO" sz="2000" dirty="0"/>
              <a:t>Tilbud om samtaler for barn i alderen 7-15 år som del av </a:t>
            </a:r>
            <a:r>
              <a:rPr lang="nb-NO" sz="2000" b="1" dirty="0"/>
              <a:t>mekling</a:t>
            </a:r>
            <a:r>
              <a:rPr lang="nb-NO" sz="2000" dirty="0"/>
              <a:t> for foreldre</a:t>
            </a:r>
          </a:p>
          <a:p>
            <a:r>
              <a:rPr lang="nb-NO" sz="2000" dirty="0"/>
              <a:t>I mekling må begge foreldrene samtykke til samtaler med barn</a:t>
            </a:r>
          </a:p>
          <a:p>
            <a:r>
              <a:rPr lang="nb-NO" sz="2000" dirty="0"/>
              <a:t>I andre saker kan ungdom som er 16 år eller eldre selv kontakte familievernkontoret uten samtykke fra foreldre</a:t>
            </a:r>
          </a:p>
          <a:p>
            <a:r>
              <a:rPr lang="nb-NO" sz="2000" dirty="0"/>
              <a:t>Er barnet yngre skal samtykke fra foreldre innhentes</a:t>
            </a:r>
          </a:p>
          <a:p>
            <a:r>
              <a:rPr lang="nb-NO" sz="2000" dirty="0"/>
              <a:t>Det kan være mulig å ha én samtale med barn under 16 år med kun den ene forelderens samtykke, men det er ikke anledning til å igangsette </a:t>
            </a:r>
            <a:r>
              <a:rPr lang="nb-NO" sz="2000" i="1" dirty="0"/>
              <a:t>behandling/terapi</a:t>
            </a:r>
            <a:r>
              <a:rPr lang="nb-NO" sz="2000" dirty="0"/>
              <a:t> uten samtykke fra de som har foreldreansvar for barnet</a:t>
            </a:r>
            <a:endParaRPr lang="nb-NO" sz="2000" i="1" dirty="0"/>
          </a:p>
          <a:p>
            <a:r>
              <a:rPr lang="nb-NO" sz="2000" dirty="0"/>
              <a:t>Vårt tilbud er begrenset til hjelp når barnets vansker/problemer kan sees i sammenheng med konfliktfylte og uheldige samspillsmønstre i familien</a:t>
            </a:r>
          </a:p>
          <a:p>
            <a:r>
              <a:rPr lang="nb-NO" sz="2000" dirty="0"/>
              <a:t>Vi kan ikke tilby individuell terapi til barn/ungdom som har utviklet psykisk lidelser/ alvorlige atferdsforstyrrelser</a:t>
            </a:r>
          </a:p>
          <a:p>
            <a:pPr marL="0" indent="0">
              <a:buNone/>
            </a:pPr>
            <a:endParaRPr lang="nb-NO" sz="2000" dirty="0"/>
          </a:p>
          <a:p>
            <a:pPr marL="0" indent="0">
              <a:buNone/>
            </a:pPr>
            <a:r>
              <a:rPr lang="nb-NO" sz="2000" dirty="0"/>
              <a:t>Alternative tilbud kan være BUP eller MST i </a:t>
            </a:r>
            <a:r>
              <a:rPr lang="nb-NO" sz="2000" dirty="0" err="1"/>
              <a:t>Bufetat</a:t>
            </a:r>
            <a:endParaRPr lang="nb-NO" sz="2000" dirty="0"/>
          </a:p>
          <a:p>
            <a:pPr marL="0" indent="0">
              <a:buNone/>
            </a:pPr>
            <a:r>
              <a:rPr lang="nb-NO" sz="16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(Multisystemisk Terapi (</a:t>
            </a:r>
            <a:r>
              <a:rPr lang="nb-NO" sz="1600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MST</a:t>
            </a:r>
            <a:r>
              <a:rPr lang="nb-NO" sz="1600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) er et behandlingstilbud for familier med ungdom i alderen 12 – 18 år, med alvorlige atferdsvansker)</a:t>
            </a:r>
            <a:endParaRPr lang="nb-NO" sz="2400" dirty="0"/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8200006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157723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Kurstilbud:</a:t>
            </a:r>
            <a:br>
              <a:rPr lang="nb-NO" sz="3600" b="1" dirty="0">
                <a:solidFill>
                  <a:srgbClr val="FFFFFF"/>
                </a:solidFill>
              </a:rPr>
            </a:br>
            <a:br>
              <a:rPr lang="nb-NO" sz="3600" b="1" dirty="0">
                <a:solidFill>
                  <a:srgbClr val="FFFFFF"/>
                </a:solidFill>
              </a:rPr>
            </a:br>
            <a:r>
              <a:rPr lang="nb-NO" sz="3600" b="1" dirty="0">
                <a:solidFill>
                  <a:srgbClr val="FFFFFF"/>
                </a:solidFill>
              </a:rPr>
              <a:t>Bufferkurs for par (</a:t>
            </a:r>
            <a:r>
              <a:rPr lang="nb-NO" sz="2800" b="1" dirty="0">
                <a:solidFill>
                  <a:srgbClr val="FFFFFF"/>
                </a:solidFill>
              </a:rPr>
              <a:t>skape en «buffer» mot samlivsbrudd</a:t>
            </a:r>
            <a:r>
              <a:rPr lang="nb-NO" sz="3600" b="1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624568"/>
            <a:ext cx="5753098" cy="5412920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 lnSpcReduction="10000"/>
          </a:bodyPr>
          <a:lstStyle/>
          <a:p>
            <a:r>
              <a:rPr lang="nb-NO" sz="2400" dirty="0"/>
              <a:t>Et kurs for par som har vært sammen lenge nok til å ha oppdaget at de samme konfliktene har en tendens til å gjenta seg</a:t>
            </a:r>
          </a:p>
          <a:p>
            <a:r>
              <a:rPr lang="nb-NO" sz="2400" dirty="0"/>
              <a:t>Målet med bufferkurset er å bidra til god følelseshåndtering, trygg tilknytning og økt evne til å forstå og akseptere at enkelte forskjeller ikke lett lar seg endre</a:t>
            </a:r>
          </a:p>
          <a:p>
            <a:r>
              <a:rPr lang="nb-NO" sz="2400" dirty="0"/>
              <a:t>Også et mål at deltagerne skal få hjelp til å se det positive i forholdet og få tips om hvordan de kan få det bedre sammen</a:t>
            </a:r>
          </a:p>
          <a:p>
            <a:pPr marL="0" indent="0">
              <a:buNone/>
            </a:pPr>
            <a:r>
              <a:rPr lang="nb-NO" sz="2400" dirty="0"/>
              <a:t>  </a:t>
            </a:r>
          </a:p>
          <a:p>
            <a:pPr marL="0" indent="0">
              <a:buNone/>
            </a:pPr>
            <a:r>
              <a:rPr lang="nb-NO" sz="2400" dirty="0"/>
              <a:t>5 samlinger hver med varighet ca. 2-3 timer.</a:t>
            </a:r>
          </a:p>
          <a:p>
            <a:pPr marL="0" indent="0">
              <a:buNone/>
            </a:pPr>
            <a:r>
              <a:rPr lang="nb-NO" sz="2400" dirty="0">
                <a:solidFill>
                  <a:srgbClr val="FF0000"/>
                </a:solidFill>
              </a:rPr>
              <a:t>Nytt tilbud i Molde: </a:t>
            </a:r>
          </a:p>
          <a:p>
            <a:pPr marL="0" indent="0">
              <a:buNone/>
            </a:pPr>
            <a:r>
              <a:rPr lang="nb-NO" sz="2400" dirty="0"/>
              <a:t>Nedkortet helgetilbud over to dager, lørdag-søndag.</a:t>
            </a:r>
          </a:p>
        </p:txBody>
      </p:sp>
    </p:spTree>
    <p:extLst>
      <p:ext uri="{BB962C8B-B14F-4D97-AF65-F5344CB8AC3E}">
        <p14:creationId xmlns:p14="http://schemas.microsoft.com/office/powerpoint/2010/main" val="34153392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4951984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rgbClr val="FFFFFF"/>
                </a:solidFill>
              </a:rPr>
              <a:t>Bufferkurs forts.</a:t>
            </a: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b="1" dirty="0">
                <a:solidFill>
                  <a:srgbClr val="FFFFFF"/>
                </a:solidFill>
              </a:rPr>
            </a:br>
            <a:r>
              <a:rPr lang="nb-NO" sz="1600" b="1" dirty="0">
                <a:solidFill>
                  <a:srgbClr val="FFFFFF"/>
                </a:solidFill>
              </a:rPr>
              <a:t>https://www.bufdir.no/familie/familievernkontorer/oversikt/romsdal/kurs/samlivskurs-for-par--bufferkurs-helg/</a:t>
            </a:r>
            <a:br>
              <a:rPr lang="nb-NO" sz="3200" b="1" dirty="0">
                <a:solidFill>
                  <a:srgbClr val="FFFFFF"/>
                </a:solidFill>
              </a:rPr>
            </a:br>
            <a:endParaRPr lang="nb-NO" sz="32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624568"/>
            <a:ext cx="5753098" cy="5412920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 fontScale="92500" lnSpcReduction="20000"/>
          </a:bodyPr>
          <a:lstStyle/>
          <a:p>
            <a:pPr marL="0" indent="0">
              <a:buNone/>
            </a:pPr>
            <a:r>
              <a:rPr lang="nb-NO" sz="2400" dirty="0"/>
              <a:t>Bufferkurset legger vekt på:</a:t>
            </a:r>
          </a:p>
          <a:p>
            <a:endParaRPr lang="nb-NO" sz="2400" dirty="0"/>
          </a:p>
          <a:p>
            <a:r>
              <a:rPr lang="nb-NO" sz="2400" dirty="0"/>
              <a:t>styrking av samholdet og hverdagskjærligheten</a:t>
            </a:r>
          </a:p>
          <a:p>
            <a:r>
              <a:rPr lang="nb-NO" sz="2400" dirty="0"/>
              <a:t>forstå og mestre følelser</a:t>
            </a:r>
          </a:p>
          <a:p>
            <a:r>
              <a:rPr lang="nb-NO" sz="2400" dirty="0"/>
              <a:t>håndtere konflikter og personlighetsforskjeller</a:t>
            </a:r>
          </a:p>
          <a:p>
            <a:r>
              <a:rPr lang="nb-NO" sz="2400" dirty="0"/>
              <a:t>å gi kunnskap om hva som skaper gode parforhold</a:t>
            </a:r>
          </a:p>
          <a:p>
            <a:r>
              <a:rPr lang="nb-NO" sz="2400" dirty="0"/>
              <a:t>å gi innblikk i hvordan man kan ivareta lyst og seksualitet i varige forhold</a:t>
            </a:r>
          </a:p>
          <a:p>
            <a:r>
              <a:rPr lang="nb-NO" sz="2400" dirty="0"/>
              <a:t>Kurset er basert på John </a:t>
            </a:r>
            <a:r>
              <a:rPr lang="nb-NO" sz="2400" dirty="0" err="1"/>
              <a:t>Gottmans</a:t>
            </a:r>
            <a:r>
              <a:rPr lang="nb-NO" sz="2400" dirty="0"/>
              <a:t> forskning om hva som skaper gode og varige parforhold. Kurset inneholder teori og praktiske øvelser</a:t>
            </a:r>
          </a:p>
          <a:p>
            <a:endParaRPr lang="nb-NO" sz="2400" dirty="0"/>
          </a:p>
          <a:p>
            <a:r>
              <a:rPr lang="nb-NO" sz="2400" dirty="0"/>
              <a:t>Undervisningen skjer i plenum, og øvelsene skjer parvis i enkeltrom</a:t>
            </a:r>
          </a:p>
          <a:p>
            <a:r>
              <a:rPr lang="nb-NO" sz="2400" dirty="0"/>
              <a:t>Det kreves ikke at man deler noe privat i plenum. Det er i så fall opp til den enkelte</a:t>
            </a:r>
          </a:p>
        </p:txBody>
      </p:sp>
    </p:spTree>
    <p:extLst>
      <p:ext uri="{BB962C8B-B14F-4D97-AF65-F5344CB8AC3E}">
        <p14:creationId xmlns:p14="http://schemas.microsoft.com/office/powerpoint/2010/main" val="13521893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rgbClr val="FFFFFF"/>
                </a:solidFill>
              </a:rPr>
              <a:t>Hjelp til bedre sinneregulering for foreldre</a:t>
            </a: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b="1" dirty="0">
                <a:solidFill>
                  <a:srgbClr val="FFFFFF"/>
                </a:solidFill>
              </a:rPr>
            </a:br>
            <a:r>
              <a:rPr lang="nb-NO" sz="3200" b="1" dirty="0">
                <a:solidFill>
                  <a:srgbClr val="FFFFFF"/>
                </a:solidFill>
              </a:rPr>
              <a:t>Littsint.no</a:t>
            </a: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dirty="0"/>
            </a:br>
            <a:endParaRPr lang="nb-NO" sz="32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422006" y="624568"/>
            <a:ext cx="6323526" cy="5412920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rmAutofit/>
          </a:bodyPr>
          <a:lstStyle/>
          <a:p>
            <a:r>
              <a:rPr lang="nb-NO" sz="2400" dirty="0"/>
              <a:t>Familievernkontoret i Molde v/ psykologspesialist Steinar Sunde har i flere år hatt et nasjonalt ansvar for å utvikle metodikk til hjelp for foreldre som har problemer med sinneregulering i forhold til barn</a:t>
            </a:r>
          </a:p>
          <a:p>
            <a:endParaRPr lang="nb-NO" sz="2400" dirty="0"/>
          </a:p>
          <a:p>
            <a:r>
              <a:rPr lang="nb-NO" sz="2400" dirty="0"/>
              <a:t>Se hjemmesiden </a:t>
            </a:r>
            <a:r>
              <a:rPr lang="nb-NO" sz="2400" i="1" dirty="0"/>
              <a:t>littsint.no </a:t>
            </a:r>
            <a:r>
              <a:rPr lang="nb-NO" sz="2400" dirty="0"/>
              <a:t>for fri tilgang på flere videopresentasjoner  som  bla. viser hvordan den enkelte kan arbeide med egen sinneregulering mellom timer og i samarbeid med en terapeut</a:t>
            </a:r>
          </a:p>
        </p:txBody>
      </p:sp>
    </p:spTree>
    <p:extLst>
      <p:ext uri="{BB962C8B-B14F-4D97-AF65-F5344CB8AC3E}">
        <p14:creationId xmlns:p14="http://schemas.microsoft.com/office/powerpoint/2010/main" val="7848962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rgbClr val="FFFFFF"/>
                </a:solidFill>
              </a:rPr>
              <a:t>Familievernkontoret Romsdal</a:t>
            </a: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b="1" dirty="0">
                <a:solidFill>
                  <a:srgbClr val="FFFFFF"/>
                </a:solidFill>
              </a:rPr>
            </a:br>
            <a:r>
              <a:rPr lang="nb-NO" sz="3200" b="1" dirty="0">
                <a:solidFill>
                  <a:srgbClr val="FFFFFF"/>
                </a:solidFill>
              </a:rPr>
              <a:t>Kontaktinformasjon</a:t>
            </a:r>
            <a:br>
              <a:rPr lang="nb-NO" sz="3200" b="1" dirty="0">
                <a:solidFill>
                  <a:srgbClr val="FFFFFF"/>
                </a:solidFill>
              </a:rPr>
            </a:br>
            <a:br>
              <a:rPr lang="nb-NO" sz="3200" dirty="0"/>
            </a:br>
            <a:r>
              <a:rPr lang="nb-NO" sz="2700" dirty="0"/>
              <a:t>https://www.bufdir.no/familie/familievernkontorer/oversikt/romsdal/</a:t>
            </a:r>
            <a:endParaRPr lang="nb-NO" sz="27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215022" y="149290"/>
            <a:ext cx="6323526" cy="6494106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nb-NO" sz="1600" dirty="0"/>
          </a:p>
          <a:p>
            <a:pPr marL="0" indent="0">
              <a:buNone/>
            </a:pPr>
            <a:r>
              <a:rPr lang="nb-NO" sz="1600" dirty="0"/>
              <a:t>Bestille time: 46 61 74 90</a:t>
            </a:r>
          </a:p>
          <a:p>
            <a:endParaRPr lang="nb-NO" sz="1600" dirty="0"/>
          </a:p>
          <a:p>
            <a:pPr marL="0" indent="0">
              <a:buNone/>
            </a:pPr>
            <a:r>
              <a:rPr lang="nb-NO" sz="1600" dirty="0"/>
              <a:t>Telefontider:</a:t>
            </a:r>
          </a:p>
          <a:p>
            <a:pPr marL="0" indent="0">
              <a:buNone/>
            </a:pPr>
            <a:r>
              <a:rPr lang="nb-NO" sz="1600" dirty="0"/>
              <a:t>Mandag, onsdag, torsdag, fredag</a:t>
            </a:r>
          </a:p>
          <a:p>
            <a:r>
              <a:rPr lang="nb-NO" sz="1600" dirty="0"/>
              <a:t>08.15 – 11.45</a:t>
            </a:r>
          </a:p>
          <a:p>
            <a:r>
              <a:rPr lang="nb-NO" sz="1600" dirty="0"/>
              <a:t>12.15 – 14.30</a:t>
            </a:r>
          </a:p>
          <a:p>
            <a:pPr marL="0" indent="0">
              <a:buNone/>
            </a:pPr>
            <a:r>
              <a:rPr lang="nb-NO" sz="1600" dirty="0"/>
              <a:t>Tirsdag </a:t>
            </a:r>
          </a:p>
          <a:p>
            <a:r>
              <a:rPr lang="nb-NO" sz="1600" dirty="0"/>
              <a:t>08.15 – 10.00</a:t>
            </a:r>
          </a:p>
          <a:p>
            <a:pPr marL="0" indent="0">
              <a:buNone/>
            </a:pPr>
            <a:endParaRPr lang="nb-NO" sz="1600" dirty="0"/>
          </a:p>
          <a:p>
            <a:pPr marL="0" indent="0">
              <a:buNone/>
            </a:pPr>
            <a:r>
              <a:rPr lang="nb-NO" sz="1600" dirty="0"/>
              <a:t>E-post: familievernkontoret.romsdal@bufetat.no</a:t>
            </a:r>
          </a:p>
          <a:p>
            <a:endParaRPr lang="nb-NO" sz="1600" dirty="0"/>
          </a:p>
          <a:p>
            <a:pPr marL="0" indent="0">
              <a:buNone/>
            </a:pPr>
            <a:r>
              <a:rPr lang="nb-NO" sz="1600" dirty="0"/>
              <a:t>Åpningstider: 08:00 - 15:30</a:t>
            </a:r>
          </a:p>
          <a:p>
            <a:pPr marL="0" indent="0">
              <a:buNone/>
            </a:pPr>
            <a:r>
              <a:rPr lang="nb-NO" sz="1600" dirty="0"/>
              <a:t>Post- og besøksadresse: Storgata 12 – 14, 6413 Molde</a:t>
            </a:r>
          </a:p>
          <a:p>
            <a:pPr marL="0" indent="0">
              <a:buNone/>
            </a:pPr>
            <a:endParaRPr lang="nb-NO" sz="1600" dirty="0"/>
          </a:p>
          <a:p>
            <a:pPr marL="0" indent="0">
              <a:buNone/>
            </a:pPr>
            <a:r>
              <a:rPr lang="nb-NO" sz="1600" dirty="0"/>
              <a:t>Kontoret dekker kommunene: Aukra, Gjemnes, Hustadvika, Molde, Rauma, Sunndal og Vestnes.</a:t>
            </a:r>
          </a:p>
        </p:txBody>
      </p:sp>
    </p:spTree>
    <p:extLst>
      <p:ext uri="{BB962C8B-B14F-4D97-AF65-F5344CB8AC3E}">
        <p14:creationId xmlns:p14="http://schemas.microsoft.com/office/powerpoint/2010/main" val="8779516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endParaRPr lang="nb-NO" sz="27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57611" y="167425"/>
            <a:ext cx="6323526" cy="6462491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28375097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endParaRPr lang="nb-NO" sz="27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57611" y="167425"/>
            <a:ext cx="6323526" cy="6462491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3401571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157723"/>
          </a:xfrm>
        </p:spPr>
        <p:txBody>
          <a:bodyPr>
            <a:normAutofit fontScale="90000"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Familievernkontoret i Molde</a:t>
            </a:r>
            <a:br>
              <a:rPr lang="nb-NO" sz="3600" b="1" dirty="0">
                <a:solidFill>
                  <a:srgbClr val="FFFFFF"/>
                </a:solidFill>
              </a:rPr>
            </a:br>
            <a:r>
              <a:rPr lang="nb-NO" sz="2000" b="1" dirty="0">
                <a:solidFill>
                  <a:srgbClr val="FFFFFF"/>
                </a:solidFill>
              </a:rPr>
              <a:t>(Nytt navn:  </a:t>
            </a:r>
            <a:br>
              <a:rPr lang="nb-NO" sz="2000" b="1" dirty="0">
                <a:solidFill>
                  <a:srgbClr val="FFFFFF"/>
                </a:solidFill>
              </a:rPr>
            </a:br>
            <a:r>
              <a:rPr lang="nb-NO" sz="2400" b="1" dirty="0">
                <a:solidFill>
                  <a:srgbClr val="FFFFFF"/>
                </a:solidFill>
              </a:rPr>
              <a:t>Familievernkontoret Romsdal)</a:t>
            </a:r>
            <a:br>
              <a:rPr lang="nb-NO" sz="2000" b="1" dirty="0">
                <a:solidFill>
                  <a:srgbClr val="FFFFFF"/>
                </a:solidFill>
              </a:rPr>
            </a:br>
            <a:br>
              <a:rPr lang="nb-NO" sz="3600" b="1" dirty="0">
                <a:solidFill>
                  <a:srgbClr val="FFFFFF"/>
                </a:solidFill>
              </a:rPr>
            </a:br>
            <a:r>
              <a:rPr lang="nb-NO" sz="3600" b="1" dirty="0">
                <a:solidFill>
                  <a:srgbClr val="FFFFFF"/>
                </a:solidFill>
              </a:rPr>
              <a:t>Vårt dekningsområde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00700" y="180109"/>
            <a:ext cx="5753098" cy="6082145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7 kommuner etter sammenslåing (før 11)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Molde</a:t>
            </a:r>
          </a:p>
          <a:p>
            <a:r>
              <a:rPr lang="nb-NO" dirty="0"/>
              <a:t>Hustadvika</a:t>
            </a:r>
          </a:p>
          <a:p>
            <a:r>
              <a:rPr lang="nb-NO" dirty="0"/>
              <a:t>Rauma</a:t>
            </a:r>
          </a:p>
          <a:p>
            <a:r>
              <a:rPr lang="nb-NO" dirty="0"/>
              <a:t>Vestnes</a:t>
            </a:r>
          </a:p>
          <a:p>
            <a:r>
              <a:rPr lang="nb-NO" dirty="0"/>
              <a:t>Aukra</a:t>
            </a:r>
          </a:p>
          <a:p>
            <a:r>
              <a:rPr lang="nb-NO" dirty="0"/>
              <a:t>Gjemnes</a:t>
            </a:r>
          </a:p>
          <a:p>
            <a:r>
              <a:rPr lang="nb-NO" dirty="0"/>
              <a:t>Sunndal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Befolkning ca. 73 000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6098117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endParaRPr lang="nb-NO" sz="27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57611" y="167425"/>
            <a:ext cx="6323526" cy="6462491"/>
          </a:xfr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12976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0" y="274471"/>
            <a:ext cx="4159877" cy="6290534"/>
          </a:xfrm>
          <a:solidFill>
            <a:srgbClr val="00B0F0"/>
          </a:solidFill>
        </p:spPr>
        <p:txBody>
          <a:bodyPr>
            <a:normAutofit/>
          </a:bodyPr>
          <a:lstStyle/>
          <a:p>
            <a:r>
              <a:rPr lang="nb-NO" sz="2700" b="1" dirty="0">
                <a:solidFill>
                  <a:schemeClr val="bg1"/>
                </a:solidFill>
              </a:rPr>
              <a:t>Hvem er vi på familievern- kontoret i Molde</a:t>
            </a:r>
            <a:br>
              <a:rPr lang="nb-NO" sz="2700" b="1" dirty="0">
                <a:solidFill>
                  <a:schemeClr val="bg1"/>
                </a:solidFill>
              </a:rPr>
            </a:br>
            <a:br>
              <a:rPr lang="nb-NO" sz="2700" b="1" dirty="0">
                <a:solidFill>
                  <a:schemeClr val="bg1"/>
                </a:solidFill>
              </a:rPr>
            </a:br>
            <a:r>
              <a:rPr lang="nb-NO" sz="2000" b="1" dirty="0">
                <a:solidFill>
                  <a:schemeClr val="bg1"/>
                </a:solidFill>
              </a:rPr>
              <a:t>Faste stillingshjemler og ansatte 2023</a:t>
            </a:r>
            <a:br>
              <a:rPr lang="nb-NO" sz="2700" b="1" dirty="0">
                <a:solidFill>
                  <a:schemeClr val="bg1"/>
                </a:solidFill>
              </a:rPr>
            </a:br>
            <a:br>
              <a:rPr lang="nb-NO" sz="3600" b="1" dirty="0"/>
            </a:br>
            <a:br>
              <a:rPr lang="nb-NO" sz="3600" b="1" dirty="0"/>
            </a:br>
            <a:endParaRPr lang="nb-NO" sz="3600" b="1" dirty="0">
              <a:solidFill>
                <a:srgbClr val="FFFFFF"/>
              </a:solidFill>
            </a:endParaRPr>
          </a:p>
        </p:txBody>
      </p:sp>
      <p:graphicFrame>
        <p:nvGraphicFramePr>
          <p:cNvPr id="6" name="Plassholder for innhold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1316901"/>
              </p:ext>
            </p:extLst>
          </p:nvPr>
        </p:nvGraphicFramePr>
        <p:xfrm>
          <a:off x="4159877" y="274471"/>
          <a:ext cx="7853934" cy="63417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538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8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7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751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Familievernkontoret i Molde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400" dirty="0">
                          <a:effectLst/>
                        </a:rPr>
                        <a:t>Stilling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634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Steinar Sunde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2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Psykologspesialist/ sinnemestringsprosjekt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Sofie Arnevåg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Psykolog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Rune Weltzien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Leder/psykologspesialist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Marin Lange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Psykologspesialist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258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Oddny Rød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Klinisk sosionom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88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Eva Karin Lyngstad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Klinisk sosionom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Svanhild Lillebostad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Spes.utd. miljøter/ Rådgiver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Trym Jacobsen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Rådgiver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Sandra Wolgast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Konsulent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288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Frank Petter Korsbrekke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Renholder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9507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100">
                        <a:effectLst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>
                          <a:effectLst/>
                        </a:rPr>
                        <a:t> </a:t>
                      </a:r>
                      <a:endParaRPr lang="nb-NO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600" b="1" dirty="0">
                          <a:effectLst/>
                        </a:rPr>
                        <a:t>Totalt: 9.21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nb-NO" sz="1600" b="1" dirty="0">
                          <a:effectLst/>
                        </a:rPr>
                        <a:t>8 terapeutstillinger</a:t>
                      </a:r>
                      <a:r>
                        <a:rPr lang="nb-NO" sz="1600" b="1" baseline="0" dirty="0">
                          <a:effectLst/>
                        </a:rPr>
                        <a:t> </a:t>
                      </a:r>
                      <a:r>
                        <a:rPr lang="nb-NO" sz="1600" b="1" dirty="0">
                          <a:effectLst/>
                        </a:rPr>
                        <a:t>(inkludert leder)   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nb-NO" sz="1600" b="1" dirty="0">
                          <a:effectLst/>
                        </a:rPr>
                        <a:t>1 merkantil konsulent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nb-NO" sz="1600" b="1" dirty="0">
                          <a:effectLst/>
                        </a:rPr>
                        <a:t>0.21 renholder</a:t>
                      </a:r>
                    </a:p>
                  </a:txBody>
                  <a:tcPr marL="67684" marR="6768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                      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5084"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b-NO" sz="1200" dirty="0">
                          <a:effectLst/>
                        </a:rPr>
                        <a:t> </a:t>
                      </a:r>
                      <a:endParaRPr lang="nb-NO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7684" marR="67684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656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AA854642-274B-5394-022D-954C89FA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74630"/>
          </a:xfrm>
        </p:spPr>
        <p:txBody>
          <a:bodyPr>
            <a:normAutofit/>
          </a:bodyPr>
          <a:lstStyle/>
          <a:p>
            <a:r>
              <a:rPr lang="nb-NO" sz="2400" b="1" dirty="0"/>
              <a:t>Familievernkontorenes oppgaver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DFF3B69-46DD-FA72-A04F-2BEE2F522A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961052"/>
            <a:ext cx="3819525" cy="5465505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>
                <a:solidFill>
                  <a:schemeClr val="bg1"/>
                </a:solidFill>
              </a:rPr>
              <a:t>Familievernkontorenes oppgaver er bestemt av:</a:t>
            </a:r>
          </a:p>
          <a:p>
            <a:pPr marL="0" indent="0">
              <a:buNone/>
            </a:pPr>
            <a:endParaRPr lang="nb-NO" b="1" dirty="0">
              <a:solidFill>
                <a:schemeClr val="bg1"/>
              </a:solidFill>
            </a:endParaRPr>
          </a:p>
          <a:p>
            <a:r>
              <a:rPr lang="nb-NO" sz="2600" b="1" dirty="0">
                <a:solidFill>
                  <a:schemeClr val="bg1"/>
                </a:solidFill>
              </a:rPr>
              <a:t>Lov om Familievernkontorer fra 1997 </a:t>
            </a:r>
            <a:r>
              <a:rPr lang="nb-NO" sz="1600" b="1" dirty="0">
                <a:solidFill>
                  <a:schemeClr val="bg1"/>
                </a:solidFill>
              </a:rPr>
              <a:t>(sist endret : LOV-2021-06-18-97 fra 01.01.2023</a:t>
            </a:r>
            <a:r>
              <a:rPr lang="nb-NO" sz="1900" b="1" dirty="0">
                <a:solidFill>
                  <a:schemeClr val="bg1"/>
                </a:solidFill>
              </a:rPr>
              <a:t>)</a:t>
            </a:r>
          </a:p>
          <a:p>
            <a:pPr marL="0" indent="0">
              <a:buNone/>
            </a:pPr>
            <a:endParaRPr lang="nb-NO" sz="1900" b="1" dirty="0">
              <a:solidFill>
                <a:schemeClr val="bg1"/>
              </a:solidFill>
            </a:endParaRPr>
          </a:p>
          <a:p>
            <a:r>
              <a:rPr lang="nb-NO" sz="2400" b="1" dirty="0">
                <a:solidFill>
                  <a:schemeClr val="bg1"/>
                </a:solidFill>
              </a:rPr>
              <a:t>Årlige disponeringsbrev fra barne-ungdoms  og familiedirektoratet (</a:t>
            </a:r>
            <a:r>
              <a:rPr lang="nb-NO" sz="2400" b="1" dirty="0" err="1">
                <a:solidFill>
                  <a:schemeClr val="bg1"/>
                </a:solidFill>
              </a:rPr>
              <a:t>Bufdir</a:t>
            </a:r>
            <a:r>
              <a:rPr lang="nb-NO" sz="2400" b="1" dirty="0">
                <a:solidFill>
                  <a:schemeClr val="bg1"/>
                </a:solidFill>
              </a:rPr>
              <a:t>)</a:t>
            </a:r>
            <a:endParaRPr lang="nb-NO" sz="2200" b="1" dirty="0">
              <a:solidFill>
                <a:schemeClr val="bg1"/>
              </a:solidFill>
            </a:endParaRPr>
          </a:p>
          <a:p>
            <a:endParaRPr lang="nb-NO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b-NO" sz="2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nb-NO" sz="2200" b="1" dirty="0">
              <a:solidFill>
                <a:schemeClr val="bg1"/>
              </a:solidFill>
            </a:endParaRP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7406945-2AE2-C828-FD93-02225420A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199" y="961053"/>
            <a:ext cx="6410325" cy="549199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nb-NO" sz="2000" b="1" dirty="0"/>
          </a:p>
          <a:p>
            <a:pPr marL="0" indent="0">
              <a:buNone/>
            </a:pPr>
            <a:r>
              <a:rPr lang="nb-NO" sz="2000" b="1" dirty="0"/>
              <a:t>I følge lov:</a:t>
            </a:r>
          </a:p>
          <a:p>
            <a:r>
              <a:rPr lang="nb-NO" sz="1800" dirty="0"/>
              <a:t>Familievernet er en spesialtjeneste som har familierelaterte problemer som sitt fagfelt. Familievernkontorene skal gi et tilbud om behandling og rådgivning der det foreligger vansker, konflikter eller kriser i familien. </a:t>
            </a:r>
          </a:p>
          <a:p>
            <a:r>
              <a:rPr lang="nb-NO" sz="1800" dirty="0"/>
              <a:t>Familievernkontorene skal foreta mekling etter lov om ekteskap § 26 og barneloven § 51. Familievernkontorene skal bistå der retten oppnevner en ansatt fra familievernet etter barneloven § 65 a.</a:t>
            </a:r>
          </a:p>
          <a:p>
            <a:r>
              <a:rPr lang="nb-NO" sz="1800" dirty="0"/>
              <a:t>Familievernkontorene </a:t>
            </a:r>
            <a:r>
              <a:rPr lang="nb-NO" sz="1800" u="sng" dirty="0"/>
              <a:t>bør</a:t>
            </a:r>
            <a:r>
              <a:rPr lang="nb-NO" sz="1800" dirty="0"/>
              <a:t> også drive utadrettet virksomhet om familierelaterte tema. Dette kan bestå av veiledning, informasjon og undervisning rettet mot hjelpeapparatet og publikum.</a:t>
            </a:r>
          </a:p>
          <a:p>
            <a:pPr marL="0" indent="0">
              <a:buNone/>
            </a:pPr>
            <a:r>
              <a:rPr lang="nb-NO" sz="2000" b="1" dirty="0"/>
              <a:t>I følge disponeringsbrev fra BUFETAT for 2023 </a:t>
            </a:r>
          </a:p>
          <a:p>
            <a:r>
              <a:rPr lang="nb-NO" sz="1800" b="1" dirty="0">
                <a:solidFill>
                  <a:srgbClr val="FF0000"/>
                </a:solidFill>
              </a:rPr>
              <a:t>« Skal Familievernet forebygge og avhjelpe relasjonelle  vansker i familien og styrke barns oppvekstsvilkår gjennom gode relasjoner i familien.  Tidlig innsats, forebyggende arbeid og støtte til foreldre med utfordringer er  viktig for å forebygge vold og vedvarende  høyt  konfliktnivå i familier»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4211375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48250" y="0"/>
            <a:ext cx="7143750" cy="6858000"/>
          </a:xfrm>
        </p:spPr>
        <p:txBody>
          <a:bodyPr anchor="ctr">
            <a:normAutofit fontScale="92500" lnSpcReduction="20000"/>
          </a:bodyPr>
          <a:lstStyle/>
          <a:p>
            <a:endParaRPr lang="nb-NO" sz="2400" dirty="0"/>
          </a:p>
          <a:p>
            <a:endParaRPr lang="nb-NO" sz="2400" dirty="0"/>
          </a:p>
          <a:p>
            <a:pPr marL="0" indent="0">
              <a:buNone/>
            </a:pPr>
            <a:endParaRPr lang="nb-NO" sz="2400" dirty="0"/>
          </a:p>
          <a:p>
            <a:pPr marL="0" indent="0">
              <a:buNone/>
            </a:pPr>
            <a:endParaRPr lang="nb-NO" sz="1700" dirty="0"/>
          </a:p>
          <a:p>
            <a:r>
              <a:rPr lang="nb-NO" sz="1700" dirty="0"/>
              <a:t>Å erfare trygghet og omsorg fra våre nærmeste i barndom og i voksen alder bidrar til bedre psykisk og psykisk helse</a:t>
            </a:r>
          </a:p>
          <a:p>
            <a:r>
              <a:rPr lang="nb-NO" sz="1700" dirty="0"/>
              <a:t>En sentral tanke i familieterapien er at  psykiske problemer i sterk grad påvirkes av problemer </a:t>
            </a:r>
            <a:r>
              <a:rPr lang="nb-NO" sz="1700" u="sng" dirty="0"/>
              <a:t>mellom </a:t>
            </a:r>
            <a:r>
              <a:rPr lang="nb-NO" sz="1700" dirty="0"/>
              <a:t>mennesker,  i fortid og nåtid, i relasjonene vi har til hverandre, ikke (bare) som et problem ved det enkelte individet</a:t>
            </a:r>
          </a:p>
          <a:p>
            <a:r>
              <a:rPr lang="nb-NO" sz="1700" dirty="0"/>
              <a:t>Medfødte fysiske og psykiske begrensninger (genetisk overførte, andre skader som kan oppstå under svangerskap/fødsel), kan lindres, styrkes og forverres avhengig av kvaliteten på omsorg, støtte og hjelp fra barnets nærmeste </a:t>
            </a:r>
            <a:r>
              <a:rPr lang="nb-NO" sz="1700" u="sng" dirty="0"/>
              <a:t>og</a:t>
            </a:r>
            <a:r>
              <a:rPr lang="nb-NO" sz="1700" dirty="0"/>
              <a:t> fra andre gode hjelpesystemer rundt barnet.</a:t>
            </a:r>
          </a:p>
          <a:p>
            <a:r>
              <a:rPr lang="nb-NO" sz="1700" dirty="0"/>
              <a:t>Når familievernet gir tilbud om individuell terapi/rådgivning er hovedmålet å styrke relasjoner og omsorgsbetingelser i familien – ikke å behandle individuelle psykiske vansker hos foreldre eller barn. Dette må vi overlate til andre psykiske helsetjenester som har bedre og mer spesialisert kompetanse.</a:t>
            </a:r>
            <a:endParaRPr lang="nb-NO" sz="1700" b="1" dirty="0"/>
          </a:p>
          <a:p>
            <a:r>
              <a:rPr lang="nb-NO" sz="1700" dirty="0"/>
              <a:t>Vår tilnærming handler enkelt sagt om at de erfaringene vi gjør oss i relasjonen til våre nærmeste omsorgspersoner i oppveksten og senere i voksen alder er en sterk kraft som påvirker vår psykiske helse</a:t>
            </a:r>
          </a:p>
          <a:p>
            <a:pPr marL="0" indent="0">
              <a:buNone/>
            </a:pPr>
            <a:r>
              <a:rPr lang="nb-NO" sz="1700" dirty="0"/>
              <a:t> 	- Som kan styrke oss, reparere gamle sår, men også fortsette å    	  	  skade oss hvis vi er uheldige med våre partnervalg eller andre 	  	  relasjoner i livet</a:t>
            </a:r>
          </a:p>
          <a:p>
            <a:pPr marL="0" indent="0">
              <a:buNone/>
            </a:pPr>
            <a:endParaRPr lang="nb-NO" sz="1700" dirty="0"/>
          </a:p>
          <a:p>
            <a:r>
              <a:rPr lang="nb-NO" sz="2200" b="1" dirty="0">
                <a:solidFill>
                  <a:srgbClr val="FF0000"/>
                </a:solidFill>
              </a:rPr>
              <a:t>Derfor er arbeid med relasjoner viktig, uansett hvilken «bagasje» og  diagnose vi måtte ha med oss fra før.</a:t>
            </a:r>
          </a:p>
          <a:p>
            <a:pPr marL="0" indent="0">
              <a:buNone/>
            </a:pPr>
            <a:endParaRPr lang="nb-NO" sz="2200" b="1" dirty="0">
              <a:solidFill>
                <a:srgbClr val="FF0000"/>
              </a:solidFill>
            </a:endParaRPr>
          </a:p>
          <a:p>
            <a:endParaRPr lang="nb-NO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nb-NO" sz="2400" dirty="0"/>
          </a:p>
          <a:p>
            <a:endParaRPr lang="nb-NO" sz="2400" dirty="0"/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C0521E45-BA5F-4F34-9A8C-C4923A2DF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3888"/>
            <a:ext cx="3767138" cy="3862387"/>
          </a:xfrm>
        </p:spPr>
        <p:txBody>
          <a:bodyPr>
            <a:normAutofit/>
          </a:bodyPr>
          <a:lstStyle/>
          <a:p>
            <a:r>
              <a:rPr lang="nb-NO" sz="3600" b="1" dirty="0">
                <a:solidFill>
                  <a:srgbClr val="FFFFFF"/>
                </a:solidFill>
              </a:rPr>
              <a:t>Hvordan tenker vi og arbeider med de familiene som søker hjelp hos oss</a:t>
            </a:r>
            <a:br>
              <a:rPr lang="nb-NO" b="1" dirty="0">
                <a:solidFill>
                  <a:srgbClr val="FFFFFF"/>
                </a:solidFill>
              </a:rPr>
            </a:br>
            <a:br>
              <a:rPr lang="nb-NO" b="1" dirty="0">
                <a:solidFill>
                  <a:srgbClr val="FFFFFF"/>
                </a:solidFill>
              </a:rPr>
            </a:br>
            <a:endParaRPr lang="nb-NO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8955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850450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rgbClr val="FFFFFF"/>
                </a:solidFill>
              </a:rPr>
              <a:t>Noen grunnleggende kjennetegn ved </a:t>
            </a:r>
            <a:r>
              <a:rPr lang="nb-NO" sz="3200" b="1" dirty="0" err="1">
                <a:solidFill>
                  <a:srgbClr val="FFFFFF"/>
                </a:solidFill>
              </a:rPr>
              <a:t>familieverntjensten</a:t>
            </a:r>
            <a:endParaRPr lang="nb-NO" sz="3200" b="1" dirty="0">
              <a:solidFill>
                <a:srgbClr val="FFFFFF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293217" y="257577"/>
            <a:ext cx="6658377" cy="6246253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r>
              <a:rPr lang="nb-NO" sz="2400" dirty="0"/>
              <a:t>Familievernet er et gratis lavterskeltilbud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dirty="0"/>
              <a:t>Alle kan kontakte oss direkte uten henvisning fra andre instanser</a:t>
            </a:r>
          </a:p>
          <a:p>
            <a:pPr marL="0" indent="0">
              <a:buNone/>
            </a:pPr>
            <a:endParaRPr lang="nb-NO" sz="2400" dirty="0"/>
          </a:p>
          <a:p>
            <a:r>
              <a:rPr lang="nb-NO" sz="2400" b="1" dirty="0">
                <a:solidFill>
                  <a:srgbClr val="FF0000"/>
                </a:solidFill>
              </a:rPr>
              <a:t>Vi gir høyeste prioritet til familier med mindreårige barn, som i praksis vil si familier med barn og ungdom under myndighetsalder</a:t>
            </a:r>
          </a:p>
          <a:p>
            <a:pPr marL="0" indent="0">
              <a:buNone/>
            </a:pPr>
            <a:endParaRPr lang="nb-NO" sz="2400" b="1" dirty="0">
              <a:solidFill>
                <a:srgbClr val="FF0000"/>
              </a:solidFill>
            </a:endParaRPr>
          </a:p>
          <a:p>
            <a:r>
              <a:rPr lang="nb-NO" sz="2400" dirty="0"/>
              <a:t>Vi ønsker å komme tidlig inn før problemene vokser seg for store</a:t>
            </a:r>
          </a:p>
          <a:p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1253240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C8C3900-B8A1-4965-88E6-CBCBFE067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04825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624568"/>
            <a:ext cx="3766457" cy="3143868"/>
          </a:xfrm>
        </p:spPr>
        <p:txBody>
          <a:bodyPr>
            <a:normAutofit/>
          </a:bodyPr>
          <a:lstStyle/>
          <a:p>
            <a:r>
              <a:rPr lang="nb-NO" sz="4000" b="1" dirty="0">
                <a:solidFill>
                  <a:srgbClr val="FFFFFF"/>
                </a:solidFill>
              </a:rPr>
              <a:t>Kort oppsummert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638800" y="374073"/>
            <a:ext cx="5714998" cy="6068291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>
            <a:normAutofit/>
          </a:bodyPr>
          <a:lstStyle/>
          <a:p>
            <a:endParaRPr lang="nb-NO" sz="2400" dirty="0"/>
          </a:p>
          <a:p>
            <a:r>
              <a:rPr lang="nb-NO" sz="2400" dirty="0"/>
              <a:t>Familievernet er en spesialtjeneste som har </a:t>
            </a:r>
            <a:r>
              <a:rPr lang="nb-NO" sz="2400" i="1" dirty="0"/>
              <a:t>familierelaterte problemer som sitt fagfelt</a:t>
            </a:r>
            <a:r>
              <a:rPr lang="nb-NO" sz="2400" dirty="0"/>
              <a:t> og har hoved</a:t>
            </a:r>
            <a:r>
              <a:rPr lang="nb-NO" sz="2400" i="1" dirty="0"/>
              <a:t>fokus på samhandling og samspill mellom individer i nåværende familierelasjoner</a:t>
            </a:r>
          </a:p>
          <a:p>
            <a:endParaRPr lang="nb-NO" sz="2400" i="1" dirty="0"/>
          </a:p>
          <a:p>
            <a:r>
              <a:rPr lang="nb-NO" sz="2400" i="1" dirty="0"/>
              <a:t>Den viktigste oppgaven er å arbeide med relasjoner i familien der formålet er å skape best mulige betingelser for god psykiske helse for barn og foreldre</a:t>
            </a:r>
          </a:p>
          <a:p>
            <a:pPr marL="0" indent="0">
              <a:buNone/>
            </a:pPr>
            <a:endParaRPr lang="nb-NO" sz="2400" dirty="0"/>
          </a:p>
        </p:txBody>
      </p:sp>
    </p:spTree>
    <p:extLst>
      <p:ext uri="{BB962C8B-B14F-4D97-AF65-F5344CB8AC3E}">
        <p14:creationId xmlns:p14="http://schemas.microsoft.com/office/powerpoint/2010/main" val="673317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D979FF-375A-C069-A7B4-59D7719BF8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209822"/>
            <a:ext cx="4535657" cy="5164089"/>
          </a:xfrm>
          <a:solidFill>
            <a:srgbClr val="00B0F0"/>
          </a:solidFill>
        </p:spPr>
        <p:txBody>
          <a:bodyPr/>
          <a:lstStyle/>
          <a:p>
            <a:endParaRPr lang="nb-NO" dirty="0"/>
          </a:p>
          <a:p>
            <a:pPr marL="0" indent="0" algn="ctr">
              <a:buNone/>
            </a:pPr>
            <a:endParaRPr lang="nb-NO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nb-NO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nb-NO" b="1" dirty="0">
                <a:solidFill>
                  <a:schemeClr val="bg1"/>
                </a:solidFill>
              </a:rPr>
              <a:t>Vårt samarbeid med andre    hjelpetjenester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0BE172E-C792-D1EC-9A48-E807F83155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55212" y="1209822"/>
            <a:ext cx="6025926" cy="5164089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endParaRPr lang="nb-NO" dirty="0"/>
          </a:p>
          <a:p>
            <a:r>
              <a:rPr lang="nb-NO" sz="2400" dirty="0"/>
              <a:t>Barneverntjenesten i Romsdal, mest på saksnivå, men også faste samarbeidsmøter (BVT for Molde, Aukra og Vestnes)</a:t>
            </a:r>
          </a:p>
          <a:p>
            <a:r>
              <a:rPr lang="nb-NO" sz="2400" dirty="0"/>
              <a:t>Helsestasjon, familieveiledere</a:t>
            </a:r>
          </a:p>
          <a:p>
            <a:r>
              <a:rPr lang="nb-NO" sz="2400" dirty="0"/>
              <a:t>Krisesenteret for Molde og omegn</a:t>
            </a:r>
          </a:p>
          <a:p>
            <a:r>
              <a:rPr lang="nb-NO" sz="2400" dirty="0"/>
              <a:t>Barneblikk, Molde kommune, spesialisthelsetjenesten v/BUP</a:t>
            </a:r>
          </a:p>
          <a:p>
            <a:r>
              <a:rPr lang="nb-NO" sz="2400" dirty="0"/>
              <a:t>Akutt-team for voksne, helseforetak</a:t>
            </a:r>
          </a:p>
          <a:p>
            <a:r>
              <a:rPr lang="nb-NO" sz="2400" dirty="0"/>
              <a:t>Politi</a:t>
            </a:r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355910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2675</TotalTime>
  <Words>2805</Words>
  <Application>Microsoft Office PowerPoint</Application>
  <PresentationFormat>Widescreen</PresentationFormat>
  <Paragraphs>319</Paragraphs>
  <Slides>30</Slides>
  <Notes>24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30</vt:i4>
      </vt:variant>
    </vt:vector>
  </HeadingPairs>
  <TitlesOfParts>
    <vt:vector size="37" baseType="lpstr">
      <vt:lpstr>Arial</vt:lpstr>
      <vt:lpstr>Arial</vt:lpstr>
      <vt:lpstr>Calibri</vt:lpstr>
      <vt:lpstr>Calibri Light</vt:lpstr>
      <vt:lpstr>Symbol</vt:lpstr>
      <vt:lpstr>Office-tema</vt:lpstr>
      <vt:lpstr>Office Theme</vt:lpstr>
      <vt:lpstr>Informasjon om familievernet 2024 </vt:lpstr>
      <vt:lpstr>Organisering og styring av familieverntjenesten i Norge</vt:lpstr>
      <vt:lpstr>Familievernkontoret i Molde (Nytt navn:   Familievernkontoret Romsdal)  Vårt dekningsområde</vt:lpstr>
      <vt:lpstr>Hvem er vi på familievern- kontoret i Molde  Faste stillingshjemler og ansatte 2023   </vt:lpstr>
      <vt:lpstr>Familievernkontorenes oppgaver</vt:lpstr>
      <vt:lpstr>Hvordan tenker vi og arbeider med de familiene som søker hjelp hos oss  </vt:lpstr>
      <vt:lpstr>Noen grunnleggende kjennetegn ved familieverntjensten</vt:lpstr>
      <vt:lpstr>Kort oppsummert</vt:lpstr>
      <vt:lpstr>PowerPoint-presentasjon</vt:lpstr>
      <vt:lpstr>PowerPoint-presentasjon</vt:lpstr>
      <vt:lpstr>PowerPoint-presentasjon</vt:lpstr>
      <vt:lpstr>2022 Hovedområder vi arbeider med vurdert av terapeuter ved avslutning av sak   (Meklinger ikke inkludert)</vt:lpstr>
      <vt:lpstr>PowerPoint-presentasjon</vt:lpstr>
      <vt:lpstr>Eksempler på     henvendelser</vt:lpstr>
      <vt:lpstr>Utviklingstendenser i hvilke problemer familier søker hjelp for</vt:lpstr>
      <vt:lpstr>Ventetid etter prioritet</vt:lpstr>
      <vt:lpstr>Molde ressurskontor  for voldsarbeid i region Midt-Norge</vt:lpstr>
      <vt:lpstr>Hvilke tilfeller faller utenfor familievern-kontorets tilbud</vt:lpstr>
      <vt:lpstr>Hva er mekling?   Et lite historisk tilbakeblikk som innledning  </vt:lpstr>
      <vt:lpstr>Om dagens  meklingsordning  Hvem må møte til mekling?</vt:lpstr>
      <vt:lpstr>Målet med meklingen</vt:lpstr>
      <vt:lpstr>Hva skjer i mekling</vt:lpstr>
      <vt:lpstr>Tilbud til barn/ ungdom</vt:lpstr>
      <vt:lpstr>Kurstilbud:  Bufferkurs for par (skape en «buffer» mot samlivsbrudd)</vt:lpstr>
      <vt:lpstr>Bufferkurs forts.  https://www.bufdir.no/familie/familievernkontorer/oversikt/romsdal/kurs/samlivskurs-for-par--bufferkurs-helg/ </vt:lpstr>
      <vt:lpstr>Hjelp til bedre sinneregulering for foreldre  Littsint.no   </vt:lpstr>
      <vt:lpstr>Familievernkontoret Romsdal  Kontaktinformasjon  https://www.bufdir.no/familie/familievernkontorer/oversikt/romsdal/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Presentasjon Familievernkontoret i Molde 24/1-23</dc:title>
  <dc:creator>Rune Olaf Weltzien</dc:creator>
  <cp:lastModifiedBy>Steinar Arne Sunde</cp:lastModifiedBy>
  <cp:revision>194</cp:revision>
  <cp:lastPrinted>2023-12-05T17:55:59Z</cp:lastPrinted>
  <dcterms:created xsi:type="dcterms:W3CDTF">2023-01-15T18:23:51Z</dcterms:created>
  <dcterms:modified xsi:type="dcterms:W3CDTF">2024-01-15T08:41:52Z</dcterms:modified>
</cp:coreProperties>
</file>