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297" r:id="rId3"/>
    <p:sldId id="308" r:id="rId4"/>
    <p:sldId id="260" r:id="rId5"/>
    <p:sldId id="280" r:id="rId6"/>
    <p:sldId id="262" r:id="rId7"/>
    <p:sldId id="263" r:id="rId8"/>
    <p:sldId id="292" r:id="rId9"/>
    <p:sldId id="293" r:id="rId10"/>
    <p:sldId id="268" r:id="rId11"/>
    <p:sldId id="339" r:id="rId12"/>
    <p:sldId id="320" r:id="rId13"/>
    <p:sldId id="319" r:id="rId14"/>
    <p:sldId id="321" r:id="rId15"/>
    <p:sldId id="318" r:id="rId16"/>
    <p:sldId id="325" r:id="rId17"/>
    <p:sldId id="316" r:id="rId18"/>
    <p:sldId id="317" r:id="rId19"/>
    <p:sldId id="259" r:id="rId20"/>
    <p:sldId id="294" r:id="rId21"/>
    <p:sldId id="323" r:id="rId22"/>
    <p:sldId id="324" r:id="rId23"/>
    <p:sldId id="330" r:id="rId24"/>
    <p:sldId id="310" r:id="rId25"/>
    <p:sldId id="338" r:id="rId26"/>
    <p:sldId id="295" r:id="rId27"/>
    <p:sldId id="270" r:id="rId28"/>
    <p:sldId id="312" r:id="rId29"/>
    <p:sldId id="274" r:id="rId30"/>
    <p:sldId id="329" r:id="rId31"/>
    <p:sldId id="302" r:id="rId32"/>
    <p:sldId id="271" r:id="rId33"/>
    <p:sldId id="322" r:id="rId34"/>
    <p:sldId id="272" r:id="rId35"/>
    <p:sldId id="288" r:id="rId36"/>
    <p:sldId id="331" r:id="rId37"/>
    <p:sldId id="332" r:id="rId38"/>
    <p:sldId id="333" r:id="rId39"/>
    <p:sldId id="334" r:id="rId40"/>
    <p:sldId id="335" r:id="rId41"/>
    <p:sldId id="336" r:id="rId42"/>
    <p:sldId id="337" r:id="rId43"/>
    <p:sldId id="327" r:id="rId44"/>
    <p:sldId id="326" r:id="rId45"/>
    <p:sldId id="299" r:id="rId46"/>
    <p:sldId id="300" r:id="rId47"/>
    <p:sldId id="301" r:id="rId48"/>
    <p:sldId id="265" r:id="rId49"/>
    <p:sldId id="285" r:id="rId50"/>
    <p:sldId id="275" r:id="rId51"/>
    <p:sldId id="286" r:id="rId52"/>
    <p:sldId id="303" r:id="rId53"/>
    <p:sldId id="328" r:id="rId54"/>
    <p:sldId id="287" r:id="rId55"/>
    <p:sldId id="281" r:id="rId56"/>
    <p:sldId id="313" r:id="rId57"/>
    <p:sldId id="306" r:id="rId58"/>
    <p:sldId id="307" r:id="rId59"/>
    <p:sldId id="296" r:id="rId60"/>
    <p:sldId id="314" r:id="rId61"/>
    <p:sldId id="291" r:id="rId62"/>
  </p:sldIdLst>
  <p:sldSz cx="9144000" cy="6858000" type="screen4x3"/>
  <p:notesSz cx="6797675" cy="99282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 autoAdjust="0"/>
    <p:restoredTop sz="94702"/>
  </p:normalViewPr>
  <p:slideViewPr>
    <p:cSldViewPr snapToGrid="0" snapToObjects="1">
      <p:cViewPr varScale="1">
        <p:scale>
          <a:sx n="70" d="100"/>
          <a:sy n="70" d="100"/>
        </p:scale>
        <p:origin x="1448" y="52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20.11.2025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20.11.2025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587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20.11.2025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20.11.2025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111" y="1306169"/>
            <a:ext cx="8063089" cy="1470025"/>
          </a:xfrm>
        </p:spPr>
        <p:txBody>
          <a:bodyPr>
            <a:normAutofit/>
          </a:bodyPr>
          <a:lstStyle/>
          <a:p>
            <a:r>
              <a:rPr lang="nb-NO" sz="4400" dirty="0"/>
              <a:t>Littsint.no</a:t>
            </a:r>
            <a:r>
              <a:rPr lang="nb-NO" dirty="0"/>
              <a:t>  </a:t>
            </a:r>
            <a:br>
              <a:rPr lang="nb-NO" dirty="0"/>
            </a:br>
            <a:r>
              <a:rPr lang="nb-NO" sz="3200" dirty="0"/>
              <a:t>Kognitiv terapi ved sinne/vold 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06311" y="2885699"/>
            <a:ext cx="6666089" cy="1752600"/>
          </a:xfrm>
        </p:spPr>
        <p:txBody>
          <a:bodyPr>
            <a:noAutofit/>
          </a:bodyPr>
          <a:lstStyle/>
          <a:p>
            <a:endParaRPr lang="nb-NO" sz="3200" dirty="0"/>
          </a:p>
          <a:p>
            <a:r>
              <a:rPr lang="nb-NO" sz="3200" dirty="0"/>
              <a:t>Steinar Sunde</a:t>
            </a:r>
          </a:p>
          <a:p>
            <a:r>
              <a:rPr lang="nb-NO" sz="32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487300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Foreldrenes historie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Mange av foreldrene som ønsker hjelp til bedre sinnemestring har opplevd omfattende vold og uforutsigbart sinne fra egne foreldre, og ønsker å bryte et generasjonsmønster</a:t>
            </a:r>
          </a:p>
          <a:p>
            <a:r>
              <a:rPr lang="nb-NO" dirty="0"/>
              <a:t>Andre opplever at summen av stress og belastninger i livet har bidratt til at de har mistet kontroll, blitt uforutsigbare og skremmende overfor barna</a:t>
            </a:r>
          </a:p>
          <a:p>
            <a:r>
              <a:rPr lang="nb-NO" dirty="0"/>
              <a:t>Refleksjon over om vi har med en terapeutisk 400 meter eller maraton, påvirker målsetting i samtaler</a:t>
            </a:r>
          </a:p>
        </p:txBody>
      </p:sp>
    </p:spTree>
    <p:extLst>
      <p:ext uri="{BB962C8B-B14F-4D97-AF65-F5344CB8AC3E}">
        <p14:creationId xmlns:p14="http://schemas.microsoft.com/office/powerpoint/2010/main" val="366754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507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barn utsettes for sinne og vold de ikke kan beskytte seg mot eller forstå, er den naturlige psykologiske reaksjonen å skape en opplevelse av kontroll ved å ta skyld for det som skjer </a:t>
            </a:r>
          </a:p>
          <a:p>
            <a:r>
              <a:rPr lang="nb-NO" dirty="0"/>
              <a:t>Prisen barna ofte betaler er  å vokse opp med en uforståelig skam og dårlig selvfølelse </a:t>
            </a:r>
          </a:p>
          <a:p>
            <a:r>
              <a:rPr lang="nb-NO" dirty="0"/>
              <a:t>Økt sannsynlighet for utvikling av PF</a:t>
            </a:r>
          </a:p>
          <a:p>
            <a:r>
              <a:rPr lang="nb-NO" dirty="0"/>
              <a:t>Noen utvikler PTSD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29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Ca</a:t>
            </a:r>
            <a:r>
              <a:rPr lang="nb-NO" dirty="0"/>
              <a:t> 55000 personer i Norge har PTSD til en hver tid</a:t>
            </a:r>
          </a:p>
          <a:p>
            <a:r>
              <a:rPr lang="nb-NO" dirty="0"/>
              <a:t>Utvikles hos personer som har vært vitne til eller utsatt for situasjoner som kunne ført til alvorlig skade/død</a:t>
            </a:r>
          </a:p>
          <a:p>
            <a:r>
              <a:rPr lang="nb-NO" dirty="0"/>
              <a:t>Påtrengende minner (flashbacks)</a:t>
            </a:r>
          </a:p>
          <a:p>
            <a:r>
              <a:rPr lang="nb-NO" dirty="0"/>
              <a:t>Unngåelsesreaksjoner (på tanker, følelser, personer)</a:t>
            </a:r>
          </a:p>
          <a:p>
            <a:r>
              <a:rPr lang="nb-NO" dirty="0"/>
              <a:t>Kroppslig aktivering (kamp/flukt, som om i fare) </a:t>
            </a:r>
          </a:p>
          <a:p>
            <a:r>
              <a:rPr lang="nb-NO" dirty="0"/>
              <a:t>Urolig søvn, irritabilitet, sinne, konsentrasjonsproblem</a:t>
            </a:r>
          </a:p>
          <a:p>
            <a:r>
              <a:rPr lang="nb-NO" dirty="0"/>
              <a:t>Minnebilder fragmentert og dårlig organisert</a:t>
            </a:r>
          </a:p>
        </p:txBody>
      </p:sp>
    </p:spTree>
    <p:extLst>
      <p:ext uri="{BB962C8B-B14F-4D97-AF65-F5344CB8AC3E}">
        <p14:creationId xmlns:p14="http://schemas.microsoft.com/office/powerpoint/2010/main" val="2281757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Konsekvenser av 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Endrer tanker om seg selv, andre og verden og opplever å miste kontroll over egne følelser</a:t>
            </a:r>
          </a:p>
          <a:p>
            <a:r>
              <a:rPr lang="nb-NO" dirty="0"/>
              <a:t>Negative vurderinger av seg selv (jeg er fæl)</a:t>
            </a:r>
          </a:p>
          <a:p>
            <a:r>
              <a:rPr lang="nb-NO" dirty="0"/>
              <a:t>Negativ vurdering av andre (ikke til å stole på)</a:t>
            </a:r>
          </a:p>
          <a:p>
            <a:r>
              <a:rPr lang="nb-NO" dirty="0"/>
              <a:t>Negativ vurdering av verden (verden er ond)</a:t>
            </a:r>
          </a:p>
          <a:p>
            <a:r>
              <a:rPr lang="nb-NO" dirty="0"/>
              <a:t>Opplever å «sitte fast» i gjenopplevelser (flashbacks)</a:t>
            </a:r>
          </a:p>
          <a:p>
            <a:r>
              <a:rPr lang="nb-NO" dirty="0"/>
              <a:t>Opprettet traumeteam nasjonalt CT-PTSD (Oxford)</a:t>
            </a:r>
          </a:p>
          <a:p>
            <a:r>
              <a:rPr lang="nb-NO" dirty="0" err="1"/>
              <a:t>Bregman</a:t>
            </a:r>
            <a:r>
              <a:rPr lang="nb-NO" dirty="0"/>
              <a:t> (2020) Folk flest er gode</a:t>
            </a:r>
          </a:p>
        </p:txBody>
      </p:sp>
    </p:spTree>
    <p:extLst>
      <p:ext uri="{BB962C8B-B14F-4D97-AF65-F5344CB8AC3E}">
        <p14:creationId xmlns:p14="http://schemas.microsoft.com/office/powerpoint/2010/main" val="316105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Personlighetsforstyrrelser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Forekommer hos omkring 13% av befolkningen</a:t>
            </a:r>
          </a:p>
          <a:p>
            <a:r>
              <a:rPr lang="nb-NO" dirty="0"/>
              <a:t>Utvikles dels på grunnlag av genetisk sårbarhet og dels på grunn av psykologiske og sosiale forhold</a:t>
            </a:r>
          </a:p>
          <a:p>
            <a:r>
              <a:rPr lang="nb-NO" dirty="0"/>
              <a:t>Forskning på PF tyder på at miljømessige forhold som traumatisering, omsorgssvikt, oppvekst forhold spiller en vesentlig rolle (ikke holdningsproblem)</a:t>
            </a:r>
          </a:p>
          <a:p>
            <a:r>
              <a:rPr lang="nb-NO" dirty="0"/>
              <a:t>Personlighetstrekk er karakteristiske tanke- og atferdsmønster som har vedvart over tid</a:t>
            </a:r>
          </a:p>
          <a:p>
            <a:r>
              <a:rPr lang="nb-NO" dirty="0"/>
              <a:t>Omfattende forskning siste 25 år for å bedre beskrivelsen av personlighetsrelaterte lidelser</a:t>
            </a:r>
          </a:p>
        </p:txBody>
      </p:sp>
    </p:spTree>
    <p:extLst>
      <p:ext uri="{BB962C8B-B14F-4D97-AF65-F5344CB8AC3E}">
        <p14:creationId xmlns:p14="http://schemas.microsoft.com/office/powerpoint/2010/main" val="242699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14DDD-9A08-4D46-A4AF-E50647610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78" y="872835"/>
            <a:ext cx="6678845" cy="5019015"/>
          </a:xfrm>
        </p:spPr>
      </p:pic>
    </p:spTree>
    <p:extLst>
      <p:ext uri="{BB962C8B-B14F-4D97-AF65-F5344CB8AC3E}">
        <p14:creationId xmlns:p14="http://schemas.microsoft.com/office/powerpoint/2010/main" val="2497919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ICD11: God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Forstå og anerkjenne andres opplevelser og motivasjon</a:t>
            </a:r>
          </a:p>
          <a:p>
            <a:r>
              <a:rPr lang="nb-NO" dirty="0"/>
              <a:t>Ha toleranse for forskjellige perspektiver</a:t>
            </a:r>
          </a:p>
          <a:p>
            <a:r>
              <a:rPr lang="nb-NO" dirty="0"/>
              <a:t>Ha forståelse for virkning av egen atferd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Varighet og dybde av positive relasjoner</a:t>
            </a:r>
          </a:p>
          <a:p>
            <a:r>
              <a:rPr lang="nb-NO" dirty="0"/>
              <a:t>Ønske og kapasitet for nærhet</a:t>
            </a:r>
          </a:p>
          <a:p>
            <a:r>
              <a:rPr lang="nb-NO" dirty="0"/>
              <a:t>Gjensidighet i relasjoner</a:t>
            </a:r>
          </a:p>
        </p:txBody>
      </p:sp>
    </p:spTree>
    <p:extLst>
      <p:ext uri="{BB962C8B-B14F-4D97-AF65-F5344CB8AC3E}">
        <p14:creationId xmlns:p14="http://schemas.microsoft.com/office/powerpoint/2010/main" val="3039695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ICD11: Svekkelse i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Evnen til å vurdere og forstå tanker, følelser og atferd til andre mennesker er vesentlig begrenset</a:t>
            </a:r>
          </a:p>
          <a:p>
            <a:r>
              <a:rPr lang="nb-NO" dirty="0"/>
              <a:t>Generelt ikke i stand til å vurdere alternativ perspektiv</a:t>
            </a:r>
          </a:p>
          <a:p>
            <a:r>
              <a:rPr lang="nb-NO" dirty="0"/>
              <a:t>I liten grad oppmerksom på egne handlingers innvirkning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Evnen til å ha positive og varige forbindelser svekket</a:t>
            </a:r>
          </a:p>
          <a:p>
            <a:r>
              <a:rPr lang="nb-NO" dirty="0"/>
              <a:t>Frykt/avvisning </a:t>
            </a:r>
            <a:r>
              <a:rPr lang="nb-NO" dirty="0" err="1"/>
              <a:t>vs</a:t>
            </a:r>
            <a:r>
              <a:rPr lang="nb-NO" dirty="0"/>
              <a:t> stort behov for relasjoner</a:t>
            </a:r>
          </a:p>
          <a:p>
            <a:r>
              <a:rPr lang="nb-NO" dirty="0"/>
              <a:t>Liten grad av gjensidighet</a:t>
            </a:r>
          </a:p>
        </p:txBody>
      </p:sp>
    </p:spTree>
    <p:extLst>
      <p:ext uri="{BB962C8B-B14F-4D97-AF65-F5344CB8AC3E}">
        <p14:creationId xmlns:p14="http://schemas.microsoft.com/office/powerpoint/2010/main" val="2091332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flest ønsker å være gode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Studie (1990) av amerikanske høyskolestudenter  viste at 93% hadde fått ris hjemme. Når foreldre fikk andre verktøy til å handtere barna sank prosenten betydelig</a:t>
            </a:r>
          </a:p>
          <a:p>
            <a:r>
              <a:rPr lang="nb-NO" dirty="0"/>
              <a:t>Ved </a:t>
            </a:r>
            <a:r>
              <a:rPr lang="nb-NO" dirty="0" err="1"/>
              <a:t>fvk</a:t>
            </a:r>
            <a:r>
              <a:rPr lang="nb-NO" dirty="0"/>
              <a:t> i Molde bar </a:t>
            </a:r>
            <a:r>
              <a:rPr lang="nb-NO" dirty="0" err="1"/>
              <a:t>ca</a:t>
            </a:r>
            <a:r>
              <a:rPr lang="nb-NO" dirty="0"/>
              <a:t> 20% av sinne/voldssaker preg av liten innlevelse overfor barnet og lav motivasjon for behandling. Her ble samarbeid med politi, krisesenter og barnevern sentralt</a:t>
            </a:r>
          </a:p>
          <a:p>
            <a:r>
              <a:rPr lang="nb-NO" dirty="0"/>
              <a:t>I de resterende sakene var forelder fortvilet over at han/hun mistet kontroll over sinne, kjente ansvar for handlingene sine og ønsket hjelp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648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FNs barnekonvensjon (1989) definerer oppdragervold som oppdragelse basert på frykt i stedet for tillit. Littsint har som mål å hjelpe flest mulig foreldre til tillitsbasert i stedet for fryktbasert oppdragelse. </a:t>
            </a:r>
          </a:p>
          <a:p>
            <a:r>
              <a:rPr lang="nb-NO" dirty="0"/>
              <a:t>Bakgrunn for utvikling av nettsiden littsint.no med selvhjelpsmateriell, var forskning som viste at vold mot barn både var mer vanlig og skadelig en tidligere antatt i Norge</a:t>
            </a:r>
          </a:p>
          <a:p>
            <a:r>
              <a:rPr lang="nb-NO" dirty="0"/>
              <a:t>Littsint.no er utviklet innen familievernet med støtte fra Barne-Ungdom og Familie-direktoratet og BUF-etat</a:t>
            </a:r>
          </a:p>
          <a:p>
            <a:r>
              <a:rPr lang="nb-NO" dirty="0"/>
              <a:t>Littsint.no har de siste årene hatt 60-100 nye brukere hver dag.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Den tredelte hjernen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35723"/>
            <a:ext cx="6346825" cy="4801715"/>
          </a:xfrm>
        </p:spPr>
        <p:txBody>
          <a:bodyPr>
            <a:normAutofit/>
          </a:bodyPr>
          <a:lstStyle/>
          <a:p>
            <a:r>
              <a:rPr lang="nb-NO" dirty="0"/>
              <a:t>Den tredelte hjernen er mye benyttet modell for å forklare reaksjoner på opplevd fare</a:t>
            </a:r>
          </a:p>
          <a:p>
            <a:r>
              <a:rPr lang="nb-NO" dirty="0"/>
              <a:t>Modellen deler hjernen i overlevelses-, emosjon- og logikk-hjernen, utviklingen skjer nedenfra og opp</a:t>
            </a:r>
          </a:p>
          <a:p>
            <a:r>
              <a:rPr lang="nb-NO" dirty="0"/>
              <a:t>Overlevelses-hjernen er ferdig utviklet ved fødsel: puste, spise etc. (hjernestamme og nedre del)</a:t>
            </a:r>
          </a:p>
          <a:p>
            <a:r>
              <a:rPr lang="nb-NO" dirty="0"/>
              <a:t>Emosjons-hjernen: </a:t>
            </a:r>
            <a:r>
              <a:rPr lang="nb-NO" dirty="0" err="1"/>
              <a:t>Amygdala</a:t>
            </a:r>
            <a:r>
              <a:rPr lang="nb-NO" dirty="0"/>
              <a:t> registrerer fare og </a:t>
            </a:r>
            <a:r>
              <a:rPr lang="nb-NO" dirty="0" err="1"/>
              <a:t>hippocampus</a:t>
            </a:r>
            <a:r>
              <a:rPr lang="nb-NO" dirty="0"/>
              <a:t> lagrer og knytter minner sammen </a:t>
            </a:r>
          </a:p>
          <a:p>
            <a:r>
              <a:rPr lang="nb-NO" dirty="0"/>
              <a:t>Logikk-hjernen: Frontallappene, som regulerer følelsene, er ikke ferdig utviklet før tidlig i 20 årene. Foreldre må være barnets frontallapper de første leveår (Håndmodellen </a:t>
            </a:r>
            <a:r>
              <a:rPr lang="nb-NO" dirty="0" err="1"/>
              <a:t>Siegel</a:t>
            </a:r>
            <a:r>
              <a:rPr lang="nb-NO" dirty="0"/>
              <a:t> 2012, Nordanger 2017)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3242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Toleransevindu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47447"/>
            <a:ext cx="6346825" cy="478999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Toleransevinduet er feltet av moderat aktivering der vi kan tenke, reflektere, føle og lære (</a:t>
            </a:r>
            <a:r>
              <a:rPr lang="nb-NO" dirty="0" err="1"/>
              <a:t>Siegel</a:t>
            </a:r>
            <a:r>
              <a:rPr lang="nb-NO" dirty="0"/>
              <a:t> 1999)</a:t>
            </a:r>
          </a:p>
          <a:p>
            <a:r>
              <a:rPr lang="nb-NO" dirty="0"/>
              <a:t>Logikkhjernen blir hemmet når vi utsettes for fare. Kroppen settes i beredskap og  </a:t>
            </a:r>
            <a:r>
              <a:rPr lang="nb-NO" dirty="0" err="1"/>
              <a:t>overaktiverings</a:t>
            </a:r>
            <a:r>
              <a:rPr lang="nb-NO" dirty="0"/>
              <a:t>- responsene (kamp og flukt) eller underaktiverings- responsen (underkastelse) settes i gang automatisk</a:t>
            </a:r>
          </a:p>
          <a:p>
            <a:r>
              <a:rPr lang="nb-NO" dirty="0"/>
              <a:t>Under opplevd fare er de vanlige mekanismene for å sortere og lagre minner i tid og sammenheng utilgjengelig. Minner blir derfor lagret som fragmenter</a:t>
            </a:r>
          </a:p>
          <a:p>
            <a:r>
              <a:rPr lang="nb-NO" dirty="0"/>
              <a:t>Barn lærer lite når de er redde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661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regulere seg ned og «være frontallappene» til barna i samspill med dem</a:t>
            </a:r>
          </a:p>
          <a:p>
            <a:r>
              <a:rPr lang="nb-NO" dirty="0"/>
              <a:t>Foreldre er først og fremst rollemodeller og kan hjelpe barnet til å finne roen ved først å regulere seg selv ned</a:t>
            </a:r>
          </a:p>
          <a:p>
            <a:r>
              <a:rPr lang="nb-NO" dirty="0"/>
              <a:t>Littsint i hverdagen video </a:t>
            </a:r>
            <a:r>
              <a:rPr lang="nb-NO" dirty="0" err="1"/>
              <a:t>nr</a:t>
            </a:r>
            <a:r>
              <a:rPr lang="nb-NO" dirty="0"/>
              <a:t> 4 og 5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til foreldre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Astri Lindgren: «gi barnet kjærlighet, mer kjærlighet og enda mer kjærlighet, så kommer oppdragelsen av seg selv»</a:t>
            </a:r>
          </a:p>
          <a:p>
            <a:r>
              <a:rPr lang="nb-NO" dirty="0"/>
              <a:t>Montgomery (2018): «En vanlig misforståelse er at barneoppdragelse er det du gjør når barnet oppfører seg dårlig, barneoppdragelse er alt du gjør sammen med barnet ditt»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CAE254-6563-C955-F429-8DEFA7ABA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Nocebo</a:t>
            </a:r>
            <a:r>
              <a:rPr lang="nb-NO" dirty="0"/>
              <a:t>, hvordan vi tenker om barn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3B35A8-9875-0B65-C174-4CD0199EF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Dersom du tror at du har spist noe dårlig mat kan du kjenne deg uvel</a:t>
            </a:r>
          </a:p>
          <a:p>
            <a:r>
              <a:rPr lang="nb-NO" dirty="0"/>
              <a:t>Det vi tror om hverandre, er det vi risikerer å fremkalle i hverandre</a:t>
            </a:r>
          </a:p>
          <a:p>
            <a:r>
              <a:rPr lang="nb-NO" dirty="0"/>
              <a:t>Dersom vi tror at barnet er respektløst og uoppdragent, behandler vi det deretter og på den måten får vi frem det verste i hverandre</a:t>
            </a:r>
          </a:p>
          <a:p>
            <a:r>
              <a:rPr lang="nb-NO" dirty="0"/>
              <a:t>Fortolkninger av barn kan bli selvoppfyllende profeti </a:t>
            </a:r>
          </a:p>
        </p:txBody>
      </p:sp>
    </p:spTree>
    <p:extLst>
      <p:ext uri="{BB962C8B-B14F-4D97-AF65-F5344CB8AC3E}">
        <p14:creationId xmlns:p14="http://schemas.microsoft.com/office/powerpoint/2010/main" val="1163167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ICDP- </a:t>
            </a:r>
            <a:r>
              <a:rPr lang="nb-NO" sz="2700" dirty="0"/>
              <a:t>å se seg selv utenfra og barnet innenfra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Vis at du er glad i barnet ditt</a:t>
            </a:r>
          </a:p>
          <a:p>
            <a:r>
              <a:rPr lang="nb-NO" dirty="0"/>
              <a:t>Se og følg barnets initiativ</a:t>
            </a:r>
          </a:p>
          <a:p>
            <a:r>
              <a:rPr lang="nb-NO" dirty="0"/>
              <a:t>Ta del i barnets følelser</a:t>
            </a:r>
          </a:p>
          <a:p>
            <a:r>
              <a:rPr lang="nb-NO" dirty="0"/>
              <a:t>Gi ros og anerkjennelse</a:t>
            </a:r>
          </a:p>
          <a:p>
            <a:r>
              <a:rPr lang="nb-NO" dirty="0"/>
              <a:t>Felles oppmerksomhet</a:t>
            </a:r>
          </a:p>
          <a:p>
            <a:r>
              <a:rPr lang="nb-NO" dirty="0"/>
              <a:t>Gi mening til opplevelser</a:t>
            </a:r>
          </a:p>
          <a:p>
            <a:r>
              <a:rPr lang="nb-NO" dirty="0"/>
              <a:t>Lag sammenhenger</a:t>
            </a:r>
          </a:p>
          <a:p>
            <a:r>
              <a:rPr lang="nb-NO" dirty="0"/>
              <a:t>Planlegge, støtte, legge til rette og sette positive grenser (Karsten </a:t>
            </a:r>
            <a:r>
              <a:rPr lang="nb-NO" dirty="0" err="1"/>
              <a:t>Huneide</a:t>
            </a:r>
            <a:r>
              <a:rPr lang="nb-NO" dirty="0"/>
              <a:t>)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3356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 bygger på kognitiv terapi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Kognitiv terapi er en øvelse i indre samtale der klienten videreutvikler evnen til å utforske egne tanker og sette spørsmålstegn ved fastlåste tankemønster </a:t>
            </a:r>
          </a:p>
          <a:p>
            <a:r>
              <a:rPr lang="nb-NO" dirty="0"/>
              <a:t>Klienten trener opp evnen til å bli bevist negative tanker og fortolkninger som preger handlingsvalg</a:t>
            </a:r>
          </a:p>
          <a:p>
            <a:r>
              <a:rPr lang="nb-NO" dirty="0"/>
              <a:t>Klienten trener opp evnen til å bli mer bevist kamp/flukt-aktivering og regulere aktiveringen ned så andre handlingsvalg blir tilgjengelig</a:t>
            </a:r>
          </a:p>
          <a:p>
            <a:r>
              <a:rPr lang="nb-NO" dirty="0"/>
              <a:t>Effekt bygger på </a:t>
            </a:r>
            <a:r>
              <a:rPr lang="nb-NO" dirty="0" err="1"/>
              <a:t>ca</a:t>
            </a:r>
            <a:r>
              <a:rPr lang="nb-NO" dirty="0"/>
              <a:t> 2000 RCT-studier (J. Beck 2021)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6121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Littsint: å kunne velge empati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Littsint har som mål å lære foreldre at de har mer kontroll over seg selv og egne handlinger enn de tror</a:t>
            </a:r>
          </a:p>
          <a:p>
            <a:r>
              <a:rPr lang="nb-NO" dirty="0"/>
              <a:t>Følelser blir ikke bare kastet på oss. Det er en logikk i våre tanker og følelser som kan gi mening</a:t>
            </a:r>
          </a:p>
          <a:p>
            <a:r>
              <a:rPr lang="nb-NO" dirty="0"/>
              <a:t>I virkeligheten er du sjelden maktesløs overfor barna</a:t>
            </a:r>
          </a:p>
          <a:p>
            <a:r>
              <a:rPr lang="nb-NO" dirty="0"/>
              <a:t>Vi kan lære å bli mer forutsigbare overfor barna ved å kjenne igjen den mest vanlige selvkritikken, feilslutningene og kamp/flukt-aktivering i hverdagen</a:t>
            </a:r>
          </a:p>
          <a:p>
            <a:r>
              <a:rPr lang="nb-NO" dirty="0"/>
              <a:t>Da hjelper vi barn å være innenfor sitt toleransevindu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776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444" y="1986844"/>
            <a:ext cx="6239581" cy="4350594"/>
          </a:xfrm>
        </p:spPr>
        <p:txBody>
          <a:bodyPr>
            <a:normAutofit/>
          </a:bodyPr>
          <a:lstStyle/>
          <a:p>
            <a:r>
              <a:rPr lang="nb-NO" dirty="0"/>
              <a:t>Du står i kø, noen kommer bakfra og sparker </a:t>
            </a:r>
            <a:br>
              <a:rPr lang="nb-NO" dirty="0"/>
            </a:br>
            <a:r>
              <a:rPr lang="nb-NO" dirty="0"/>
              <a:t>deg hardt på leggen. Før du snur deg og ser hvem som står bak deg:</a:t>
            </a:r>
            <a:br>
              <a:rPr lang="nb-NO" dirty="0"/>
            </a:br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du i kroppen av aktivering?</a:t>
            </a:r>
          </a:p>
          <a:p>
            <a:r>
              <a:rPr lang="nb-NO" dirty="0"/>
              <a:t>Hva får du lyst til å gjøre?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078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/>
          <a:lstStyle/>
          <a:p>
            <a:r>
              <a:rPr lang="nb-NO" dirty="0"/>
              <a:t>Familievernet har fått opplæring i littsint materiellet</a:t>
            </a:r>
          </a:p>
          <a:p>
            <a:r>
              <a:rPr lang="nb-NO" dirty="0"/>
              <a:t>Dagskurs i opplæringen til Rask psykisk helsehjelp </a:t>
            </a:r>
          </a:p>
          <a:p>
            <a:r>
              <a:rPr lang="nb-NO" dirty="0"/>
              <a:t>To dagers kurs i videreutdanningen for leger og psykologer i regi av NFKT</a:t>
            </a:r>
          </a:p>
          <a:p>
            <a:r>
              <a:rPr lang="nb-NO" dirty="0"/>
              <a:t>Dagskurs på regionale samlinger for helsesykepleiere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Norges bidrag til EU-s foreldre veilednings pakke </a:t>
            </a:r>
          </a:p>
          <a:p>
            <a:r>
              <a:rPr lang="nb-NO" dirty="0"/>
              <a:t>Littsint på konferanser, Podkaster, nasjonale media, Ung.no, Stine Sofie stiftelsen, frelsesarmeen, tidsskrifter, handlingsplaner mot vold </a:t>
            </a:r>
            <a:r>
              <a:rPr lang="nb-NO" dirty="0" err="1"/>
              <a:t>etc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snur deg, ser du at det står en blind mann med en hvit stokk bak deg, som har gått seg på deg</a:t>
            </a:r>
          </a:p>
          <a:p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 du i kroppen av aktivering?</a:t>
            </a:r>
          </a:p>
          <a:p>
            <a:r>
              <a:rPr lang="nb-NO" dirty="0"/>
              <a:t>Hva får du lyst til å gjøre?</a:t>
            </a:r>
          </a:p>
        </p:txBody>
      </p:sp>
    </p:spTree>
    <p:extLst>
      <p:ext uri="{BB962C8B-B14F-4D97-AF65-F5344CB8AC3E}">
        <p14:creationId xmlns:p14="http://schemas.microsoft.com/office/powerpoint/2010/main" val="1705276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</a:t>
            </a:r>
            <a:r>
              <a:rPr lang="nb-NO" dirty="0" err="1"/>
              <a:t>vs</a:t>
            </a:r>
            <a:r>
              <a:rPr lang="nb-NO" dirty="0"/>
              <a:t> kjefting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Over 80% antar umiddelbart at den som sparker, sparker med vilje. Hjertet slår raskere. Muskler spenner seg.  De får lyst til å kjefte/sparke tilbake</a:t>
            </a:r>
          </a:p>
          <a:p>
            <a:r>
              <a:rPr lang="nb-NO" dirty="0"/>
              <a:t>Når de ser den hvite stokken og forstår at det var et uhell, roer aktiveringen seg og de får lyst til å hjelpe</a:t>
            </a:r>
          </a:p>
          <a:p>
            <a:r>
              <a:rPr lang="nb-NO" dirty="0"/>
              <a:t>Læring: En ny fortolkning av situasjonen gir en annen følelse og tilgang på mer konstruktive handlingsvalg</a:t>
            </a:r>
          </a:p>
          <a:p>
            <a:r>
              <a:rPr lang="nb-NO" dirty="0"/>
              <a:t>Hvilke «hvite stokker» kan du gi til barnet? Kan de bidra til at du vil hjelpe barnet i stedet for å kjefte?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0750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på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Måten vi fortolker situasjoner på avgjør hvordan vi føler og handler. «</a:t>
            </a:r>
            <a:r>
              <a:rPr lang="nb-NO" dirty="0" err="1"/>
              <a:t>We</a:t>
            </a:r>
            <a:r>
              <a:rPr lang="nb-NO" dirty="0"/>
              <a:t> do not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,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»</a:t>
            </a:r>
          </a:p>
          <a:p>
            <a:r>
              <a:rPr lang="nb-NO" dirty="0"/>
              <a:t>Kognitiv terapi er en øvelse i å </a:t>
            </a:r>
            <a:r>
              <a:rPr lang="nb-NO" b="1" i="1" dirty="0"/>
              <a:t>se på </a:t>
            </a:r>
            <a:r>
              <a:rPr lang="nb-NO" dirty="0"/>
              <a:t>tankene og ikke bare </a:t>
            </a:r>
            <a:r>
              <a:rPr lang="nb-NO" b="1" i="1" dirty="0"/>
              <a:t>se gjennom </a:t>
            </a:r>
            <a:r>
              <a:rPr lang="nb-NO" dirty="0"/>
              <a:t>dem og ta dem for gitt</a:t>
            </a:r>
          </a:p>
          <a:p>
            <a:r>
              <a:rPr lang="nb-NO" dirty="0"/>
              <a:t>Ved å kjenne igjen de automatiske tankene og erfare hvordan ulike fortolkninger påvirker følelser og opplevde handlingsvalg, kan vi i større grad oppleve å mestre følelsene og ta kontroll over handlingene våre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2256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Kognitiv modell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12711"/>
            <a:ext cx="6346825" cy="4824727"/>
          </a:xfrm>
        </p:spPr>
        <p:txBody>
          <a:bodyPr>
            <a:normAutofit/>
          </a:bodyPr>
          <a:lstStyle/>
          <a:p>
            <a:r>
              <a:rPr lang="nb-NO" dirty="0"/>
              <a:t>Kjerneantagelser (KA): </a:t>
            </a:r>
            <a:br>
              <a:rPr lang="nb-NO" dirty="0"/>
            </a:br>
            <a:r>
              <a:rPr lang="nb-NO" dirty="0"/>
              <a:t>Tidlig samspill, omsorgssvikt og traume erfaringer i barndommen, påvirker vår tenkning om oss selv, forventninger til andre og verden </a:t>
            </a:r>
          </a:p>
          <a:p>
            <a:r>
              <a:rPr lang="nb-NO" dirty="0"/>
              <a:t>Eksempel på kjerneantagelse: «jeg er inkompetent»</a:t>
            </a:r>
          </a:p>
          <a:p>
            <a:r>
              <a:rPr lang="nb-NO" dirty="0"/>
              <a:t>Basal mellomliggende antagelser (BMA) bidrar til negative fortolkninger: «Hvis jeg ikke en gang kan handtere mitt eget barn er jeg udugelig» </a:t>
            </a:r>
          </a:p>
          <a:p>
            <a:r>
              <a:rPr lang="nb-NO" dirty="0"/>
              <a:t> KA bidrar til BMA som øker sannsynligheten for NAT/ feilslutninger om barnet og selvkritikk, som vekker sterke affekter og bidrar til avmakt og sinne/vold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1060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7388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8" name="Rektangel 7"/>
          <p:cNvSpPr/>
          <p:nvPr/>
        </p:nvSpPr>
        <p:spPr>
          <a:xfrm>
            <a:off x="292366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 dirty="0"/>
          </a:p>
        </p:txBody>
      </p:sp>
      <p:sp>
        <p:nvSpPr>
          <p:cNvPr id="9" name="Rektangel 8"/>
          <p:cNvSpPr/>
          <p:nvPr/>
        </p:nvSpPr>
        <p:spPr>
          <a:xfrm>
            <a:off x="5066832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  <a:endParaRPr lang="nb-NO" sz="1400"/>
          </a:p>
        </p:txBody>
      </p:sp>
      <p:sp>
        <p:nvSpPr>
          <p:cNvPr id="10" name="Rektangel 9"/>
          <p:cNvSpPr/>
          <p:nvPr/>
        </p:nvSpPr>
        <p:spPr>
          <a:xfrm>
            <a:off x="773889" y="3194999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Mellomliggende antagelse: Hvis jeg ikke engang kan handtere mitt eget barn er jeg udugelig</a:t>
            </a:r>
            <a:endParaRPr lang="nb-NO" sz="1400" dirty="0"/>
          </a:p>
        </p:txBody>
      </p:sp>
      <p:sp>
        <p:nvSpPr>
          <p:cNvPr id="11" name="Rektangel 10"/>
          <p:cNvSpPr/>
          <p:nvPr/>
        </p:nvSpPr>
        <p:spPr>
          <a:xfrm>
            <a:off x="773889" y="4637048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Kjerneantagelse:  jeg er inkompetent</a:t>
            </a:r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.</a:t>
            </a:r>
            <a:endParaRPr lang="nb-NO" sz="1200" dirty="0"/>
          </a:p>
        </p:txBody>
      </p:sp>
      <p:cxnSp>
        <p:nvCxnSpPr>
          <p:cNvPr id="14" name="Rett pil 13"/>
          <p:cNvCxnSpPr>
            <a:stCxn id="5" idx="3"/>
          </p:cNvCxnSpPr>
          <p:nvPr/>
        </p:nvCxnSpPr>
        <p:spPr>
          <a:xfrm>
            <a:off x="254001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/>
          <p:nvPr/>
        </p:nvCxnSpPr>
        <p:spPr>
          <a:xfrm>
            <a:off x="468979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rot="16200000">
            <a:off x="3644671" y="3026315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 rot="16200000">
            <a:off x="3644671" y="4455134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694508" y="1038540"/>
            <a:ext cx="6059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654C57"/>
                </a:solidFill>
                <a:latin typeface="Candara"/>
                <a:cs typeface="Candara"/>
              </a:rPr>
              <a:t>Kognitiv modell for sinnemestring</a:t>
            </a:r>
          </a:p>
        </p:txBody>
      </p:sp>
      <p:sp>
        <p:nvSpPr>
          <p:cNvPr id="12" name="Rektangel 11"/>
          <p:cNvSpPr/>
          <p:nvPr/>
        </p:nvSpPr>
        <p:spPr>
          <a:xfrm>
            <a:off x="6885871" y="1475122"/>
            <a:ext cx="1270020" cy="1203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Skalering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i timen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9-2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9-3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291708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5291CA-9854-ADCF-69CC-96CDBDCE9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Beck deler Kjerneantagelsene i 3 hovedtema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696B02-71E4-10AE-B50E-4EBE89D29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1. kompetent </a:t>
            </a:r>
            <a:r>
              <a:rPr lang="nb-NO" sz="2800" dirty="0" err="1"/>
              <a:t>vs</a:t>
            </a:r>
            <a:r>
              <a:rPr lang="nb-NO" sz="2800" dirty="0"/>
              <a:t> inkompetent</a:t>
            </a:r>
          </a:p>
          <a:p>
            <a:endParaRPr lang="nb-NO" sz="2800" dirty="0"/>
          </a:p>
          <a:p>
            <a:r>
              <a:rPr lang="nb-NO" sz="2800" dirty="0"/>
              <a:t>2. Elskbar </a:t>
            </a:r>
            <a:r>
              <a:rPr lang="nb-NO" sz="2800" dirty="0" err="1"/>
              <a:t>vs</a:t>
            </a:r>
            <a:r>
              <a:rPr lang="nb-NO" sz="2800" dirty="0"/>
              <a:t> ikke verd å elske</a:t>
            </a:r>
          </a:p>
          <a:p>
            <a:endParaRPr lang="nb-NO" sz="2800" dirty="0"/>
          </a:p>
          <a:p>
            <a:r>
              <a:rPr lang="nb-NO" sz="2800" dirty="0"/>
              <a:t>3 Har verdi </a:t>
            </a:r>
            <a:r>
              <a:rPr lang="nb-NO" sz="2800" dirty="0" err="1"/>
              <a:t>vs</a:t>
            </a:r>
            <a:r>
              <a:rPr lang="nb-NO" sz="2800" dirty="0"/>
              <a:t> ikke har verdi som menneske</a:t>
            </a:r>
          </a:p>
        </p:txBody>
      </p:sp>
    </p:spTree>
    <p:extLst>
      <p:ext uri="{BB962C8B-B14F-4D97-AF65-F5344CB8AC3E}">
        <p14:creationId xmlns:p14="http://schemas.microsoft.com/office/powerpoint/2010/main" val="67458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D46F51-8D78-220D-24E5-836CD52D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Kompetent </a:t>
            </a:r>
            <a:r>
              <a:rPr lang="nb-NO" dirty="0" err="1"/>
              <a:t>vs</a:t>
            </a:r>
            <a:r>
              <a:rPr lang="nb-NO" dirty="0"/>
              <a:t> inkompetent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868233-4EFC-EFA9-7AE6-D25315EC2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rimelig kompetent, kan ta vare på meg selv, har styrker og svakheter, har frihet og klarer meg som regel like godt som andre</a:t>
            </a:r>
          </a:p>
          <a:p>
            <a:pPr lvl="4"/>
            <a:r>
              <a:rPr lang="nb-NO" sz="2400" b="1" dirty="0"/>
              <a:t>VS</a:t>
            </a:r>
          </a:p>
          <a:p>
            <a:r>
              <a:rPr lang="nb-NO" sz="2400" dirty="0"/>
              <a:t>Dysfunksjonelle negative kjerneantagelser:</a:t>
            </a:r>
          </a:p>
          <a:p>
            <a:r>
              <a:rPr lang="nb-NO" sz="2400" dirty="0"/>
              <a:t>Jeg er inkompetent, ineffektiv, hjelpeløs, svak, sårbar, har ingen kontroll, underlegen, presterer ikke bra nok</a:t>
            </a:r>
          </a:p>
        </p:txBody>
      </p:sp>
    </p:spTree>
    <p:extLst>
      <p:ext uri="{BB962C8B-B14F-4D97-AF65-F5344CB8AC3E}">
        <p14:creationId xmlns:p14="http://schemas.microsoft.com/office/powerpoint/2010/main" val="2262378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FC1233-7D47-5F54-9017-6C60F983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Elskbar </a:t>
            </a:r>
            <a:r>
              <a:rPr lang="nb-NO" dirty="0" err="1"/>
              <a:t>vs</a:t>
            </a:r>
            <a:r>
              <a:rPr lang="nb-NO" dirty="0"/>
              <a:t> ikke verd å elske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8D6F61-62A3-F50C-3EC2-0EA5471AE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i rimelig grad sympatisk, ønsket, avholdt, god nok til å bli elsket, jeg forventer ikke å bli forlatt eller avvist og ende opp alene</a:t>
            </a:r>
          </a:p>
          <a:p>
            <a:pPr lvl="5"/>
            <a:r>
              <a:rPr lang="nb-NO" sz="2700" dirty="0"/>
              <a:t>VS</a:t>
            </a:r>
          </a:p>
          <a:p>
            <a:r>
              <a:rPr lang="nb-NO" sz="2400" dirty="0"/>
              <a:t>Dysfunksjonelle/negative kjerneantagelser:</a:t>
            </a:r>
          </a:p>
          <a:p>
            <a:r>
              <a:rPr lang="nb-NO" sz="2400" dirty="0"/>
              <a:t>Jeg er uønsket, kjedelig, har ikke noe å by på, er ikke verd å elske, noe er galt med meg, jeg vil alltid bli avvist/ forlatt og ende opp alene</a:t>
            </a:r>
          </a:p>
        </p:txBody>
      </p:sp>
    </p:spTree>
    <p:extLst>
      <p:ext uri="{BB962C8B-B14F-4D97-AF65-F5344CB8AC3E}">
        <p14:creationId xmlns:p14="http://schemas.microsoft.com/office/powerpoint/2010/main" val="2366566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576656-861A-0155-309B-165921B9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Jeg har verdi- </a:t>
            </a:r>
            <a:r>
              <a:rPr lang="nb-NO" dirty="0" err="1"/>
              <a:t>vs</a:t>
            </a:r>
            <a:r>
              <a:rPr lang="nb-NO" dirty="0"/>
              <a:t> ikke verdi som menneske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C419EA-1501-3740-69A2-148462DE8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i rimelig grad verd å være sammen med, akseptabel, moralsk, god og vennlig</a:t>
            </a:r>
          </a:p>
          <a:p>
            <a:pPr lvl="5"/>
            <a:r>
              <a:rPr lang="nb-NO" sz="2800" dirty="0"/>
              <a:t>VS</a:t>
            </a:r>
          </a:p>
          <a:p>
            <a:r>
              <a:rPr lang="nb-NO" sz="2400" dirty="0"/>
              <a:t>Dysfunksjonelle/negative kjerneantagelser:</a:t>
            </a:r>
          </a:p>
          <a:p>
            <a:r>
              <a:rPr lang="nb-NO" sz="2400" dirty="0"/>
              <a:t>Jeg er umoralsk, dårlig person, synder, verdiløs, farlig, giftig, ond, fortjener ikke å leve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7404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0DE155-9346-E92C-9371-D28DF38BB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Det er ikke enten- eller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B39B5A-2933-79E0-486F-D480BD782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Grader av adaptive og dysfunksjonelle kjerneantagelser:</a:t>
            </a:r>
          </a:p>
          <a:p>
            <a:r>
              <a:rPr lang="nb-NO" sz="2400" dirty="0"/>
              <a:t>Noen barn er uheldige med genetikk og miljø som bidrar til dysfunksjonelle kjerneantagelser</a:t>
            </a:r>
          </a:p>
          <a:p>
            <a:r>
              <a:rPr lang="nb-NO" sz="2400" dirty="0"/>
              <a:t>Andre barn er mer heldige og utvikler og aktiverer i hovedsak adaptive kjerneantagelser</a:t>
            </a:r>
          </a:p>
          <a:p>
            <a:r>
              <a:rPr lang="nb-NO" sz="2400" dirty="0"/>
              <a:t>Men de fleste kan få perioder i livet der belastninger kan aktivere dysfunksjonelle kjerneantagelser: utfordringer i familien, vold/overgrep i ung/voksen alder, rus </a:t>
            </a:r>
            <a:r>
              <a:rPr lang="nb-NO" sz="2400" dirty="0" err="1"/>
              <a:t>etc</a:t>
            </a:r>
            <a:endParaRPr lang="nb-NO" sz="2400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1521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208CE7-7843-EA36-1868-24A34747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Basale mellomliggende antagelser (BMA)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FB3099-EF65-138C-6122-4540A5D43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Kjerneantagelsene påvirker utviklingen av BMA</a:t>
            </a:r>
          </a:p>
          <a:p>
            <a:r>
              <a:rPr lang="nb-NO" sz="2400" dirty="0"/>
              <a:t>BMA påvirker fortolkning av situasjoner, som igjen påvirker tanker, følelser og atferd i situasjonen (ABC)</a:t>
            </a:r>
          </a:p>
          <a:p>
            <a:r>
              <a:rPr lang="nb-NO" sz="2400" dirty="0"/>
              <a:t>BMA bidrar til at kjerneantagelsene ikke blir utfordret </a:t>
            </a:r>
          </a:p>
          <a:p>
            <a:r>
              <a:rPr lang="nb-NO" sz="2400" dirty="0"/>
              <a:t>Gjentagende automatiske tanker (NAT), viser mønster av BMA, som bidrar til bevisstgjøring av kjerneantagelser (KA)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10571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BCDEC0-D124-2828-CA92-079F70546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Basale mellomliggende antagelser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C46C04-B5B4-E87E-57F9-7CFFFC188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BMA består av ofte uartikulerte holdninger, regler og antagelser</a:t>
            </a:r>
          </a:p>
          <a:p>
            <a:r>
              <a:rPr lang="nb-NO" sz="2400" dirty="0"/>
              <a:t>Holdning: «Det er forferdelig å dumme seg ut.»</a:t>
            </a:r>
          </a:p>
          <a:p>
            <a:r>
              <a:rPr lang="nb-NO" sz="2400" dirty="0"/>
              <a:t>Regel: «gi opp, hvis utfordringen virker stor.»</a:t>
            </a:r>
          </a:p>
          <a:p>
            <a:r>
              <a:rPr lang="nb-NO" sz="2400" dirty="0"/>
              <a:t>Antagelse: «Hvis jeg snakker i en forsamling, dummer jeg meg garantert ut. Hvis jeg unngår å gjøre det, klarer jeg meg.»</a:t>
            </a:r>
          </a:p>
        </p:txBody>
      </p:sp>
    </p:spTree>
    <p:extLst>
      <p:ext uri="{BB962C8B-B14F-4D97-AF65-F5344CB8AC3E}">
        <p14:creationId xmlns:p14="http://schemas.microsoft.com/office/powerpoint/2010/main" val="3525857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mestring gir håp og motivasjon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Jo større problemene er, jo mindre utfordring bør en starte med</a:t>
            </a:r>
          </a:p>
          <a:p>
            <a:r>
              <a:rPr lang="nb-NO" dirty="0"/>
              <a:t>Hva er det viktigste for deg å få til en endring på de neste 4 ukene?</a:t>
            </a:r>
          </a:p>
          <a:p>
            <a:r>
              <a:rPr lang="nb-NO" dirty="0"/>
              <a:t>Har du eksempel på en situasjon i det siste du gjerne skulle vært foruten?</a:t>
            </a:r>
          </a:p>
          <a:p>
            <a:r>
              <a:rPr lang="nb-NO" dirty="0"/>
              <a:t>Kan du huske hvordan du hadde det når du våknet den dagen? Var det en god eller dårlig dag?</a:t>
            </a:r>
          </a:p>
          <a:p>
            <a:r>
              <a:rPr lang="nb-NO" dirty="0"/>
              <a:t>Hvordan merker du at du er aktivert på en dårlig dag?</a:t>
            </a:r>
          </a:p>
          <a:p>
            <a:r>
              <a:rPr lang="nb-NO" dirty="0"/>
              <a:t>Hva tenker du om barnet/deg selv når situasjonen begynner å dra seg til?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9636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Tankefeller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Svart-hvit tenkning: Hvis prestasjonen ikke er perfekt ser du på deg selv som mislykket.</a:t>
            </a:r>
          </a:p>
          <a:p>
            <a:r>
              <a:rPr lang="nb-NO" dirty="0"/>
              <a:t>Følelses resonering: Du antar at dine negative følelser gjenspeiler ting slik de egentlig er.</a:t>
            </a:r>
          </a:p>
          <a:p>
            <a:r>
              <a:rPr lang="nb-NO" dirty="0"/>
              <a:t>Diskvalifisere det positive: Du avviser positive erfaringer ved å si at de ikke teller. Oppgaven var jo så lett. Jeg var bare heldig. </a:t>
            </a:r>
          </a:p>
          <a:p>
            <a:r>
              <a:rPr lang="nb-NO" dirty="0"/>
              <a:t>Tankelesning: Antar at folk tenker negativt om deg uten å sjekke ut om det virkelig stemmer.</a:t>
            </a:r>
          </a:p>
          <a:p>
            <a:r>
              <a:rPr lang="nb-NO" dirty="0"/>
              <a:t>Forstørring av problem: Styres av «i verste fall» senarioer, som om de skulle skje.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83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104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Kroppslig aktivering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9157"/>
            <a:ext cx="6346825" cy="4768282"/>
          </a:xfrm>
        </p:spPr>
        <p:txBody>
          <a:bodyPr/>
          <a:lstStyle/>
          <a:p>
            <a:r>
              <a:rPr lang="nb-NO" dirty="0"/>
              <a:t>En situasjon som får mange foreldre til å reagere med mye sinne, er når barnet ikke svarer</a:t>
            </a:r>
          </a:p>
          <a:p>
            <a:r>
              <a:rPr lang="nb-NO" dirty="0"/>
              <a:t>Selvkritikken starter: Hva slags forelder er jeg som har fått en så uoppdragen unge, jeg mester ikke dette</a:t>
            </a:r>
          </a:p>
          <a:p>
            <a:r>
              <a:rPr lang="nb-NO" dirty="0"/>
              <a:t>Irritasjonen stiger, og jo mer aktivert en blir, jo sannere oppleves tankene. Til slutt  blir det helt logisk og dra det gråtende barnet på badet</a:t>
            </a:r>
          </a:p>
          <a:p>
            <a:r>
              <a:rPr lang="nb-NO" dirty="0"/>
              <a:t>Alternative tanker, som at barnet ikke er uoppdragen men blir utsatt for en spillindustri som bruker milliarder av kroner på å gjøre spill vanskelig å avslutte, vil kunne vekke andre følelser og kunne gi deg andre handlingsvalg</a:t>
            </a:r>
          </a:p>
        </p:txBody>
      </p:sp>
    </p:spTree>
    <p:extLst>
      <p:ext uri="{BB962C8B-B14F-4D97-AF65-F5344CB8AC3E}">
        <p14:creationId xmlns:p14="http://schemas.microsoft.com/office/powerpoint/2010/main" val="24930141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Selvkritikk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3689"/>
            <a:ext cx="6346825" cy="4903749"/>
          </a:xfrm>
        </p:spPr>
        <p:txBody>
          <a:bodyPr/>
          <a:lstStyle/>
          <a:p>
            <a:r>
              <a:rPr lang="nb-NO" dirty="0"/>
              <a:t>I utviklingen av littsint </a:t>
            </a:r>
            <a:r>
              <a:rPr lang="nb-NO" dirty="0" err="1"/>
              <a:t>app</a:t>
            </a:r>
            <a:r>
              <a:rPr lang="nb-NO" dirty="0"/>
              <a:t>-en gikk vi gjennom flere hundre samtaler og så etter hva foreldre tenker rett før de mister kontroll over seg selv</a:t>
            </a:r>
          </a:p>
          <a:p>
            <a:r>
              <a:rPr lang="nb-NO" dirty="0"/>
              <a:t>De vanligste tankene var «jeg er en dårlig mor/far», «ungen respekterer meg ikke», «jeg har ingen verdi» </a:t>
            </a:r>
          </a:p>
          <a:p>
            <a:r>
              <a:rPr lang="nb-NO" dirty="0"/>
              <a:t>Slemme og ofte usanne tanker, oppleves som sanne når vi blir aktivert av irritasjon og sinne</a:t>
            </a:r>
          </a:p>
          <a:p>
            <a:r>
              <a:rPr lang="nb-NO" dirty="0"/>
              <a:t>Neste gang treåringen skriker, så prøv å tenke: «Det er en normal fase, det handler ikke om at barnet er respektløst eller at jeg ikke strekker til». Erfar hvordan de nye tankene påvirker opplevde handlingsvalg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9257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Littsint: konkretisering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foreldre blir sinte, men oppleves de som forutsigbare eller blir barna skremt?</a:t>
            </a:r>
          </a:p>
          <a:p>
            <a:r>
              <a:rPr lang="nb-NO" dirty="0"/>
              <a:t>For å avdekke skremming må vi spørre konkret</a:t>
            </a:r>
          </a:p>
          <a:p>
            <a:r>
              <a:rPr lang="nb-NO" dirty="0"/>
              <a:t>Da du kranglet med barna i går:</a:t>
            </a:r>
            <a:br>
              <a:rPr lang="nb-NO" dirty="0"/>
            </a:br>
            <a:r>
              <a:rPr lang="nb-NO" dirty="0"/>
              <a:t>kan du beskrive i detalj hva det var som skjedde?</a:t>
            </a:r>
            <a:br>
              <a:rPr lang="nb-NO" dirty="0"/>
            </a:br>
            <a:r>
              <a:rPr lang="nb-NO" dirty="0"/>
              <a:t>Spør etter konkrete handlinger, hva hadde jeg sett? </a:t>
            </a:r>
          </a:p>
          <a:p>
            <a:r>
              <a:rPr lang="nb-NO" dirty="0"/>
              <a:t>Still spørsmålene til den som har utøvd volden og la eventuelt andre som er med få lytte.</a:t>
            </a:r>
          </a:p>
        </p:txBody>
      </p:sp>
    </p:spTree>
    <p:extLst>
      <p:ext uri="{BB962C8B-B14F-4D97-AF65-F5344CB8AC3E}">
        <p14:creationId xmlns:p14="http://schemas.microsoft.com/office/powerpoint/2010/main" val="512416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3916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 dirty="0"/>
          </a:p>
        </p:txBody>
      </p:sp>
      <p:sp>
        <p:nvSpPr>
          <p:cNvPr id="3" name="Rektangel 2"/>
          <p:cNvSpPr/>
          <p:nvPr/>
        </p:nvSpPr>
        <p:spPr>
          <a:xfrm>
            <a:off x="2923696" y="2526892"/>
            <a:ext cx="1766125" cy="82024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  <a:endParaRPr lang="nb-NO" sz="1400" dirty="0"/>
          </a:p>
        </p:txBody>
      </p:sp>
      <p:sp>
        <p:nvSpPr>
          <p:cNvPr id="4" name="Rektangel 3"/>
          <p:cNvSpPr/>
          <p:nvPr/>
        </p:nvSpPr>
        <p:spPr>
          <a:xfrm>
            <a:off x="506686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/>
          <p:nvPr/>
        </p:nvCxnSpPr>
        <p:spPr>
          <a:xfrm>
            <a:off x="2540041" y="3552202"/>
            <a:ext cx="246067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4536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1</a:t>
            </a:r>
          </a:p>
        </p:txBody>
      </p:sp>
    </p:spTree>
    <p:extLst>
      <p:ext uri="{BB962C8B-B14F-4D97-AF65-F5344CB8AC3E}">
        <p14:creationId xmlns:p14="http://schemas.microsoft.com/office/powerpoint/2010/main" val="399423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2009: 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Har spurt 17 000 personer i et normal utvalg</a:t>
            </a:r>
          </a:p>
          <a:p>
            <a:r>
              <a:rPr lang="nb-NO" dirty="0"/>
              <a:t>Viser sterke sammenhenger mellom livsbelastninger i barndommen (vold, misbruk) og fysiske og psykiske lidelser i voksen alder.</a:t>
            </a:r>
          </a:p>
          <a:p>
            <a:r>
              <a:rPr lang="nb-NO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 situasjon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5733" y="2077156"/>
            <a:ext cx="6228292" cy="4260282"/>
          </a:xfrm>
        </p:spPr>
        <p:txBody>
          <a:bodyPr>
            <a:normAutofit/>
          </a:bodyPr>
          <a:lstStyle/>
          <a:p>
            <a:r>
              <a:rPr lang="nb-NO" dirty="0"/>
              <a:t>De fleste opplever at de blir «kastet inn» i en følelse og ikke har noe annet handlingsvalg enn sinne (fig 1) </a:t>
            </a:r>
          </a:p>
          <a:p>
            <a:r>
              <a:rPr lang="nb-NO" dirty="0"/>
              <a:t>Gå igjennom verste og/eller siste sinne-episoden. Kartlegg tanker og følelser sekund for sekund før sinne bryter ut. (se video </a:t>
            </a:r>
            <a:r>
              <a:rPr lang="nb-NO" dirty="0" err="1"/>
              <a:t>nr</a:t>
            </a:r>
            <a:r>
              <a:rPr lang="nb-NO" dirty="0"/>
              <a:t> 3 i foreldreveileder)</a:t>
            </a:r>
          </a:p>
          <a:p>
            <a:r>
              <a:rPr lang="nb-NO" dirty="0"/>
              <a:t>Å bli klar over at det er egne tanker og egen aktivering som leder til sinne gir motivasjon, håp og tro på å kunne få kontroll over sinne mot barnet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8807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062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0400" y="2526892"/>
            <a:ext cx="1766125" cy="1203913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uoppdragen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3564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3674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68652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1240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2</a:t>
            </a:r>
          </a:p>
        </p:txBody>
      </p:sp>
    </p:spTree>
    <p:extLst>
      <p:ext uri="{BB962C8B-B14F-4D97-AF65-F5344CB8AC3E}">
        <p14:creationId xmlns:p14="http://schemas.microsoft.com/office/powerpoint/2010/main" val="35538862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Skape håp for endring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Gjennomgangen av situasjonen gjør utøver klar over selvkritikken og feilslutninger om barnet</a:t>
            </a:r>
          </a:p>
          <a:p>
            <a:r>
              <a:rPr lang="nb-NO" dirty="0"/>
              <a:t>Jo mer aktivert en blir i situasjonen, jo sannere oppleves selvkritikken og feilslutningene</a:t>
            </a:r>
          </a:p>
          <a:p>
            <a:r>
              <a:rPr lang="nb-NO" dirty="0"/>
              <a:t>Skaler opplevd sannhet av tankene i- og utenfor situasjonen (se video </a:t>
            </a:r>
            <a:r>
              <a:rPr lang="nb-NO" dirty="0" err="1"/>
              <a:t>nr</a:t>
            </a:r>
            <a:r>
              <a:rPr lang="nb-NO" dirty="0"/>
              <a:t> 4 i foreldreveileder)</a:t>
            </a:r>
          </a:p>
          <a:p>
            <a:r>
              <a:rPr lang="nb-NO" dirty="0"/>
              <a:t>Klienten finner nye alternative tanker som er sannere</a:t>
            </a:r>
          </a:p>
          <a:p>
            <a:r>
              <a:rPr lang="nb-NO" dirty="0"/>
              <a:t>De nye alternative tankene motiverer utøver til å øve på å endre atferd i konkrete situasjoner med barnet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93912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NAT: Skalering av sannhet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 sann opplevdes tanken i situasjonen </a:t>
            </a:r>
            <a:r>
              <a:rPr lang="nb-NO" dirty="0" err="1"/>
              <a:t>vs</a:t>
            </a:r>
            <a:r>
              <a:rPr lang="nb-NO" dirty="0"/>
              <a:t> når vi sitter og snakker om situasjonen nå? (1-10, 0-100%)</a:t>
            </a:r>
          </a:p>
          <a:p>
            <a:r>
              <a:rPr lang="nb-NO" dirty="0"/>
              <a:t>«Jeg er en dårlig mor» 9 i situasjonen 3 nå</a:t>
            </a:r>
          </a:p>
          <a:p>
            <a:r>
              <a:rPr lang="nb-NO" dirty="0"/>
              <a:t>«Jeg blir ikke lyttet til» 9 i situasjonen 2 nå</a:t>
            </a:r>
          </a:p>
          <a:p>
            <a:r>
              <a:rPr lang="nb-NO" dirty="0"/>
              <a:t>«jeg er dum» 10 i situasjonen 5 nå</a:t>
            </a:r>
          </a:p>
          <a:p>
            <a:r>
              <a:rPr lang="nb-NO" dirty="0"/>
              <a:t>Skalering av sannhet bevisstgjør foreldre på at grad av opplevd sannhet varierer med aktivering i situasjonen</a:t>
            </a:r>
          </a:p>
          <a:p>
            <a:r>
              <a:rPr lang="nb-NO" dirty="0"/>
              <a:t>Variasjon av sannhet skaper et språk om negative automatiske tanker (NAT)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22456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87118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svarer ikke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36898" y="2526892"/>
            <a:ext cx="1766125" cy="1858788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en god mor i 90% av tiden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blir respektert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bare 5 år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i sin egen tankeboble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80062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Ro/opplevelse av kontroll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5324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70302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707738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3</a:t>
            </a:r>
          </a:p>
        </p:txBody>
      </p:sp>
    </p:spTree>
    <p:extLst>
      <p:ext uri="{BB962C8B-B14F-4D97-AF65-F5344CB8AC3E}">
        <p14:creationId xmlns:p14="http://schemas.microsoft.com/office/powerpoint/2010/main" val="417624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Hjemme 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og forlat situasjonen 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gir mestring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3023"/>
            <a:ext cx="6346825" cy="4734416"/>
          </a:xfrm>
        </p:spPr>
        <p:txBody>
          <a:bodyPr/>
          <a:lstStyle/>
          <a:p>
            <a:r>
              <a:rPr lang="nb-NO" dirty="0"/>
              <a:t>Å kunne øve på nye måter å møte barn på, med empati, gir mestring</a:t>
            </a:r>
          </a:p>
          <a:p>
            <a:r>
              <a:rPr lang="nb-NO" dirty="0"/>
              <a:t>Foreldre opplever mestring når barna kommer på fanget og prater, uten vurdere hva som er «trygt» å si</a:t>
            </a:r>
          </a:p>
          <a:p>
            <a:r>
              <a:rPr lang="nb-NO" dirty="0"/>
              <a:t>Skammen over å skremme eget barn og bli en dårlig utgave av seg selv er stor</a:t>
            </a:r>
          </a:p>
          <a:p>
            <a:r>
              <a:rPr lang="nb-NO" dirty="0"/>
              <a:t>Gleden av å erfare at barnet får tillit og at en blir en god utgave av seg selv er ofte like stor </a:t>
            </a:r>
          </a:p>
        </p:txBody>
      </p:sp>
    </p:spTree>
    <p:extLst>
      <p:ext uri="{BB962C8B-B14F-4D97-AF65-F5344CB8AC3E}">
        <p14:creationId xmlns:p14="http://schemas.microsoft.com/office/powerpoint/2010/main" val="36965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grov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6267"/>
            <a:ext cx="6346825" cy="4881171"/>
          </a:xfrm>
        </p:spPr>
        <p:txBody>
          <a:bodyPr/>
          <a:lstStyle/>
          <a:p>
            <a:r>
              <a:rPr lang="nb-NO" dirty="0"/>
              <a:t>Mossige (2007, 2016) viser at den grove volden dessverre har holdt seg stabil over tid</a:t>
            </a:r>
          </a:p>
          <a:p>
            <a:pPr marL="0" indent="0">
              <a:buNone/>
            </a:pPr>
            <a:r>
              <a:rPr lang="nb-NO" dirty="0"/>
              <a:t>For den grove, kriminelle volden hadde vi trengt:</a:t>
            </a:r>
          </a:p>
          <a:p>
            <a:r>
              <a:rPr lang="nb-NO" dirty="0"/>
              <a:t>Avhør av barn og utøver innen uker</a:t>
            </a:r>
          </a:p>
          <a:p>
            <a:r>
              <a:rPr lang="nb-NO" dirty="0"/>
              <a:t>Sak opp for retten innen få måneder</a:t>
            </a:r>
          </a:p>
          <a:p>
            <a:r>
              <a:rPr lang="nb-NO" dirty="0"/>
              <a:t>Mulighet for besøksforbud også overfor barn som er utsatt for vold/overgrep</a:t>
            </a:r>
          </a:p>
          <a:p>
            <a:r>
              <a:rPr lang="nb-NO" dirty="0"/>
              <a:t>Tilbud om terapi over tid til voldsutsatt barn/forelder</a:t>
            </a:r>
          </a:p>
          <a:p>
            <a:r>
              <a:rPr lang="nb-NO" dirty="0"/>
              <a:t>Tilbud om terapi over tid til utøver</a:t>
            </a:r>
          </a:p>
          <a:p>
            <a:r>
              <a:rPr lang="nb-NO" dirty="0" err="1"/>
              <a:t>Brøset</a:t>
            </a:r>
            <a:r>
              <a:rPr lang="nb-NO" dirty="0"/>
              <a:t> grupper, Alternativ til vold, PTSD team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828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mildere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Mossige (2007, 2016) viser at vi er på rett vei. Mild vold utført av mødre gikk ned fra 19-13% fra 2007-2016</a:t>
            </a:r>
          </a:p>
          <a:p>
            <a:r>
              <a:rPr lang="nb-NO" dirty="0"/>
              <a:t>Dagens foreldre er opptatt av  å skaffe seg kunnskap om hva som er bra for barn og bryte  negative generasjonsmønster av sinne og vold</a:t>
            </a:r>
          </a:p>
          <a:p>
            <a:r>
              <a:rPr lang="nb-NO" dirty="0"/>
              <a:t>Tilgang på foreldreveiledning som ICDP</a:t>
            </a:r>
          </a:p>
          <a:p>
            <a:r>
              <a:rPr lang="nb-NO" dirty="0"/>
              <a:t>Tilgang på selvhjelpmateriell som littsint.no</a:t>
            </a:r>
          </a:p>
          <a:p>
            <a:r>
              <a:rPr lang="nb-NO" dirty="0"/>
              <a:t>Littsint.no har 60-100 nye brukere hver dag og link til alle familievernkontor, ATV-kontor og </a:t>
            </a:r>
            <a:r>
              <a:rPr lang="nb-NO" dirty="0" err="1"/>
              <a:t>Brøset</a:t>
            </a:r>
            <a:r>
              <a:rPr lang="nb-NO" dirty="0"/>
              <a:t>-grupper, for de som ønsker mer hjelp enn selvhjelp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37225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Littsint- metodikkens 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Hjelpe foreldre til å se hvordan erfaringer i egen barndom skaper feilslutninger som gjør at foreldre føler seg angrepet og hjelpeløse i møte med barnet</a:t>
            </a:r>
          </a:p>
          <a:p>
            <a:r>
              <a:rPr lang="nb-NO" dirty="0"/>
              <a:t>Hjelpe foreldre til å se at de alltid har ett valg når det gjelder å fortolke og reagere på barnets handlinger</a:t>
            </a:r>
          </a:p>
          <a:p>
            <a:r>
              <a:rPr lang="nb-NO" dirty="0"/>
              <a:t>Hjelpe foreldre til å bli klar over at økt kroppslig aktivering gjør at vi lettere tror på feilslutningene</a:t>
            </a:r>
          </a:p>
          <a:p>
            <a:r>
              <a:rPr lang="nb-NO" dirty="0"/>
              <a:t>Hjelpe foreldre til å bli bedre kjent med egen selvkritikk og starte arbeidet med å bekjempe lav selvfølelse og skam</a:t>
            </a:r>
          </a:p>
        </p:txBody>
      </p:sp>
    </p:spTree>
    <p:extLst>
      <p:ext uri="{BB962C8B-B14F-4D97-AF65-F5344CB8AC3E}">
        <p14:creationId xmlns:p14="http://schemas.microsoft.com/office/powerpoint/2010/main" val="426937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littsint-tunell-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1" y="926005"/>
            <a:ext cx="8714771" cy="471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44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A. L. </a:t>
            </a:r>
            <a:r>
              <a:rPr lang="nb-NO" dirty="0" err="1"/>
              <a:t>Kirkengen</a:t>
            </a:r>
            <a:r>
              <a:rPr lang="nb-NO" dirty="0"/>
              <a:t> (2021, 4 utg.)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nevrotoksiske tilstander i hjernen, noe som skaper celledød og forsinker normal utvikling av hjernen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r>
              <a:rPr lang="nb-NO" dirty="0"/>
              <a:t>Barnekonvensjonen: Med begrepet oppdragervold menes oppdragelse basert på frykt i stedet for tillit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Oppdragervold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Instrumentell: Kontrollert, har en bestemt hensikt. Lære hva som er «rett». Overføring av erfaringer fra egen barndom. «Tidlig krøkes som god krok skal bli» </a:t>
            </a:r>
          </a:p>
          <a:p>
            <a:r>
              <a:rPr lang="nb-NO" dirty="0"/>
              <a:t>Impulsiv: Lav frustrasjonstoleranse. Foreldre som sliter med egne problemer i hverdagen (økonomi, parproblemer, traumer, rusproblemer )</a:t>
            </a:r>
          </a:p>
          <a:p>
            <a:r>
              <a:rPr lang="nb-NO" dirty="0"/>
              <a:t>Instrumentell og impulsiv oppdragervold er ofte til stede samtidig og begge former for vold påfører barnet skade.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5404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5329</TotalTime>
  <Words>4405</Words>
  <Application>Microsoft Office PowerPoint</Application>
  <PresentationFormat>Skjermfremvisning (4:3)</PresentationFormat>
  <Paragraphs>365</Paragraphs>
  <Slides>61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61</vt:i4>
      </vt:variant>
    </vt:vector>
  </HeadingPairs>
  <TitlesOfParts>
    <vt:vector size="66" baseType="lpstr">
      <vt:lpstr>Arial</vt:lpstr>
      <vt:lpstr>Calibri</vt:lpstr>
      <vt:lpstr>Candara</vt:lpstr>
      <vt:lpstr>Lucida Grande</vt:lpstr>
      <vt:lpstr>Office-tema</vt:lpstr>
      <vt:lpstr>Littsint.no   Kognitiv terapi ved sinne/vold </vt:lpstr>
      <vt:lpstr>littsint.no</vt:lpstr>
      <vt:lpstr>Littsint</vt:lpstr>
      <vt:lpstr>Utbredelse av vold mot barn i Norge</vt:lpstr>
      <vt:lpstr>Filetti 2009:  The adverse childhood experiences study</vt:lpstr>
      <vt:lpstr>Da lykkeliten kom til verden</vt:lpstr>
      <vt:lpstr>Også mild vold skader barn</vt:lpstr>
      <vt:lpstr>FNs Barnekonvensjon fra 1989</vt:lpstr>
      <vt:lpstr>Oppdragervold</vt:lpstr>
      <vt:lpstr>Foreldrenes historie</vt:lpstr>
      <vt:lpstr>Feilslutninger</vt:lpstr>
      <vt:lpstr>Opplevelse av skyld og skam</vt:lpstr>
      <vt:lpstr>PTSD</vt:lpstr>
      <vt:lpstr>Konsekvenser av PTSD</vt:lpstr>
      <vt:lpstr>Personlighetsforstyrrelser</vt:lpstr>
      <vt:lpstr>PowerPoint-presentasjon</vt:lpstr>
      <vt:lpstr>ICD11: God interpersonlig fungering</vt:lpstr>
      <vt:lpstr>ICD11: Svekkelse i interpersonlig fungering</vt:lpstr>
      <vt:lpstr>Foreldre flest ønsker å være gode</vt:lpstr>
      <vt:lpstr>Kunnskap om barn</vt:lpstr>
      <vt:lpstr>Den tredelte hjernen</vt:lpstr>
      <vt:lpstr>Toleransevindu modellen </vt:lpstr>
      <vt:lpstr>Foreldre kan ha nytte av timeout</vt:lpstr>
      <vt:lpstr>Kunnskap til foreldre</vt:lpstr>
      <vt:lpstr>Nocebo, hvordan vi tenker om barn</vt:lpstr>
      <vt:lpstr>ICDP- å se seg selv utenfra og barnet innenfra</vt:lpstr>
      <vt:lpstr>Littsint bygger på kognitiv terapi</vt:lpstr>
      <vt:lpstr>Littsint: å kunne velge empati</vt:lpstr>
      <vt:lpstr>Øvelse «hvit stokk»</vt:lpstr>
      <vt:lpstr>Øvelse «hvit stokk»</vt:lpstr>
      <vt:lpstr>Empati vs kjefting</vt:lpstr>
      <vt:lpstr>Vi snakker med oss selv hele tiden</vt:lpstr>
      <vt:lpstr>Tankens kraft</vt:lpstr>
      <vt:lpstr>Kognitiv modell</vt:lpstr>
      <vt:lpstr>PowerPoint-presentasjon</vt:lpstr>
      <vt:lpstr>Beck deler Kjerneantagelsene i 3 hovedtema </vt:lpstr>
      <vt:lpstr>Kompetent vs inkompetent</vt:lpstr>
      <vt:lpstr>Elskbar vs ikke verd å elske</vt:lpstr>
      <vt:lpstr>Jeg har verdi- vs ikke verdi som menneske</vt:lpstr>
      <vt:lpstr>Det er ikke enten- eller</vt:lpstr>
      <vt:lpstr>Basale mellomliggende antagelser (BMA)</vt:lpstr>
      <vt:lpstr>Basale mellomliggende antagelser</vt:lpstr>
      <vt:lpstr>Ny mestring gir håp og motivasjon</vt:lpstr>
      <vt:lpstr>Tankefeller</vt:lpstr>
      <vt:lpstr>Feilslutninger</vt:lpstr>
      <vt:lpstr>Kroppslig aktivering</vt:lpstr>
      <vt:lpstr>Selvkritikk</vt:lpstr>
      <vt:lpstr>Littsint: konkretisering</vt:lpstr>
      <vt:lpstr>PowerPoint-presentasjon</vt:lpstr>
      <vt:lpstr>En situasjon </vt:lpstr>
      <vt:lpstr>PowerPoint-presentasjon</vt:lpstr>
      <vt:lpstr>Skape håp for endring</vt:lpstr>
      <vt:lpstr>NAT: Skalering av sannhet</vt:lpstr>
      <vt:lpstr>PowerPoint-presentasjon</vt:lpstr>
      <vt:lpstr>Hjemme oppgave</vt:lpstr>
      <vt:lpstr>Øvelse gir mestring</vt:lpstr>
      <vt:lpstr>Folkehelse: grov vold</vt:lpstr>
      <vt:lpstr>Folkehelse: mildere vold</vt:lpstr>
      <vt:lpstr>Littsint- metodikkens mål</vt:lpstr>
      <vt:lpstr>Empati gir lykke</vt:lpstr>
      <vt:lpstr>PowerPoint-presentasjon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Steinar Arne Sunde</cp:lastModifiedBy>
  <cp:revision>315</cp:revision>
  <cp:lastPrinted>2022-03-08T13:27:18Z</cp:lastPrinted>
  <dcterms:created xsi:type="dcterms:W3CDTF">2014-01-24T11:59:37Z</dcterms:created>
  <dcterms:modified xsi:type="dcterms:W3CDTF">2025-11-20T08:01:13Z</dcterms:modified>
</cp:coreProperties>
</file>