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6" r:id="rId2"/>
    <p:sldId id="297" r:id="rId3"/>
    <p:sldId id="308" r:id="rId4"/>
    <p:sldId id="260" r:id="rId5"/>
    <p:sldId id="280" r:id="rId6"/>
    <p:sldId id="262" r:id="rId7"/>
    <p:sldId id="263" r:id="rId8"/>
    <p:sldId id="293" r:id="rId9"/>
    <p:sldId id="292" r:id="rId10"/>
    <p:sldId id="320" r:id="rId11"/>
    <p:sldId id="319" r:id="rId12"/>
    <p:sldId id="321" r:id="rId13"/>
    <p:sldId id="339" r:id="rId14"/>
    <p:sldId id="324" r:id="rId15"/>
    <p:sldId id="342" r:id="rId16"/>
    <p:sldId id="340" r:id="rId17"/>
    <p:sldId id="331" r:id="rId18"/>
    <p:sldId id="294" r:id="rId19"/>
    <p:sldId id="310" r:id="rId20"/>
    <p:sldId id="295" r:id="rId21"/>
    <p:sldId id="330" r:id="rId22"/>
    <p:sldId id="341" r:id="rId23"/>
    <p:sldId id="274" r:id="rId24"/>
    <p:sldId id="329" r:id="rId25"/>
    <p:sldId id="302" r:id="rId26"/>
    <p:sldId id="322" r:id="rId27"/>
    <p:sldId id="271" r:id="rId28"/>
    <p:sldId id="299" r:id="rId29"/>
    <p:sldId id="300" r:id="rId30"/>
    <p:sldId id="275" r:id="rId31"/>
    <p:sldId id="265" r:id="rId32"/>
    <p:sldId id="285" r:id="rId33"/>
    <p:sldId id="286" r:id="rId34"/>
    <p:sldId id="303" r:id="rId35"/>
    <p:sldId id="287" r:id="rId36"/>
    <p:sldId id="328" r:id="rId37"/>
    <p:sldId id="327" r:id="rId38"/>
    <p:sldId id="301" r:id="rId39"/>
    <p:sldId id="312" r:id="rId40"/>
    <p:sldId id="326" r:id="rId41"/>
    <p:sldId id="272" r:id="rId42"/>
    <p:sldId id="288" r:id="rId43"/>
    <p:sldId id="337" r:id="rId44"/>
    <p:sldId id="338" r:id="rId45"/>
    <p:sldId id="281" r:id="rId46"/>
    <p:sldId id="313" r:id="rId47"/>
    <p:sldId id="306" r:id="rId48"/>
    <p:sldId id="307" r:id="rId49"/>
    <p:sldId id="296" r:id="rId50"/>
    <p:sldId id="314" r:id="rId51"/>
  </p:sldIdLst>
  <p:sldSz cx="9144000" cy="6858000" type="screen4x3"/>
  <p:notesSz cx="6794500" cy="99314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1C5"/>
    <a:srgbClr val="191919"/>
    <a:srgbClr val="65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21" autoAdjust="0"/>
    <p:restoredTop sz="94702"/>
  </p:normalViewPr>
  <p:slideViewPr>
    <p:cSldViewPr snapToGrid="0" snapToObjects="1">
      <p:cViewPr varScale="1">
        <p:scale>
          <a:sx n="70" d="100"/>
          <a:sy n="70" d="100"/>
        </p:scale>
        <p:origin x="1448" y="52"/>
      </p:cViewPr>
      <p:guideLst>
        <p:guide orient="horz" pos="2160"/>
        <p:guide pos="4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97509-7F3A-7441-9B53-0EDD3D3BF7A2}" type="datetimeFigureOut">
              <a:t>24.02.2026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1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DDD4B-5393-DB43-B07C-915526538F8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6317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890" y="1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479F3-98D4-5344-8F17-A5338630D49B}" type="datetimeFigureOut">
              <a:rPr lang="x-none" smtClean="0"/>
              <a:t>24.02.2026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779904"/>
            <a:ext cx="5436235" cy="3909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890" y="9432766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9CC26-BC03-5846-8F2C-6D2BE305590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977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306169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88569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9191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472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513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935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02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599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009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585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42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12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68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389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6524625"/>
          </a:xfrm>
          <a:prstGeom prst="rect">
            <a:avLst/>
          </a:prstGeom>
          <a:solidFill>
            <a:srgbClr val="B8C0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8" name="Rektangel 6"/>
          <p:cNvSpPr/>
          <p:nvPr userDrawn="1"/>
        </p:nvSpPr>
        <p:spPr>
          <a:xfrm>
            <a:off x="-6350" y="5611813"/>
            <a:ext cx="9150350" cy="1223962"/>
          </a:xfrm>
          <a:custGeom>
            <a:avLst/>
            <a:gdLst>
              <a:gd name="connsiteX0" fmla="*/ 0 w 9144000"/>
              <a:gd name="connsiteY0" fmla="*/ 0 h 1224136"/>
              <a:gd name="connsiteX1" fmla="*/ 9144000 w 9144000"/>
              <a:gd name="connsiteY1" fmla="*/ 0 h 1224136"/>
              <a:gd name="connsiteX2" fmla="*/ 9144000 w 9144000"/>
              <a:gd name="connsiteY2" fmla="*/ 1224136 h 1224136"/>
              <a:gd name="connsiteX3" fmla="*/ 0 w 9144000"/>
              <a:gd name="connsiteY3" fmla="*/ 1224136 h 1224136"/>
              <a:gd name="connsiteX4" fmla="*/ 0 w 9144000"/>
              <a:gd name="connsiteY4" fmla="*/ 0 h 1224136"/>
              <a:gd name="connsiteX0" fmla="*/ 0 w 9150318"/>
              <a:gd name="connsiteY0" fmla="*/ 619218 h 1224136"/>
              <a:gd name="connsiteX1" fmla="*/ 9150318 w 9150318"/>
              <a:gd name="connsiteY1" fmla="*/ 0 h 1224136"/>
              <a:gd name="connsiteX2" fmla="*/ 9150318 w 9150318"/>
              <a:gd name="connsiteY2" fmla="*/ 1224136 h 1224136"/>
              <a:gd name="connsiteX3" fmla="*/ 6318 w 9150318"/>
              <a:gd name="connsiteY3" fmla="*/ 1224136 h 1224136"/>
              <a:gd name="connsiteX4" fmla="*/ 0 w 9150318"/>
              <a:gd name="connsiteY4" fmla="*/ 619218 h 122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0318" h="1224136">
                <a:moveTo>
                  <a:pt x="0" y="619218"/>
                </a:moveTo>
                <a:lnTo>
                  <a:pt x="9150318" y="0"/>
                </a:lnTo>
                <a:lnTo>
                  <a:pt x="9150318" y="1224136"/>
                </a:lnTo>
                <a:lnTo>
                  <a:pt x="6318" y="1224136"/>
                </a:lnTo>
                <a:lnTo>
                  <a:pt x="0" y="619218"/>
                </a:lnTo>
                <a:close/>
              </a:path>
            </a:pathLst>
          </a:custGeom>
          <a:solidFill>
            <a:srgbClr val="92A8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11" name="TekstSylinder 1"/>
          <p:cNvSpPr txBox="1">
            <a:spLocks noChangeArrowheads="1"/>
          </p:cNvSpPr>
          <p:nvPr userDrawn="1"/>
        </p:nvSpPr>
        <p:spPr bwMode="auto">
          <a:xfrm>
            <a:off x="6659563" y="44450"/>
            <a:ext cx="23764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r" eaLnBrk="1" hangingPunct="1"/>
            <a:r>
              <a:rPr lang="nb-NO" sz="1600" b="1" dirty="0" err="1">
                <a:solidFill>
                  <a:srgbClr val="654C57"/>
                </a:solidFill>
                <a:latin typeface="Candara" charset="0"/>
                <a:cs typeface="Candara" charset="0"/>
              </a:rPr>
              <a:t>Littsint.no</a:t>
            </a:r>
            <a:endParaRPr lang="nb-NO" sz="1600" b="1" dirty="0">
              <a:solidFill>
                <a:srgbClr val="654C57"/>
              </a:solidFill>
              <a:latin typeface="Candara" charset="0"/>
              <a:cs typeface="Candara" charset="0"/>
            </a:endParaRPr>
          </a:p>
          <a:p>
            <a:pPr algn="r" eaLnBrk="1" hangingPunct="1"/>
            <a:r>
              <a:rPr lang="nb-NO" sz="900" dirty="0">
                <a:solidFill>
                  <a:srgbClr val="191919"/>
                </a:solidFill>
                <a:latin typeface="Candara" charset="0"/>
                <a:cs typeface="Candara" charset="0"/>
              </a:rPr>
              <a:t>PSYKOLOGSPESIALIST STEINAR SUNDE</a:t>
            </a: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5520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811475"/>
            <a:ext cx="634682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9" name="Bilde 3" descr="illustrasjon.e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23"/>
          <a:stretch>
            <a:fillRect/>
          </a:stretch>
        </p:blipFill>
        <p:spPr bwMode="auto">
          <a:xfrm>
            <a:off x="7049502" y="3783724"/>
            <a:ext cx="1924905" cy="307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ktangel 9"/>
          <p:cNvSpPr/>
          <p:nvPr userDrawn="1"/>
        </p:nvSpPr>
        <p:spPr>
          <a:xfrm>
            <a:off x="0" y="6524625"/>
            <a:ext cx="9144000" cy="333375"/>
          </a:xfrm>
          <a:prstGeom prst="rect">
            <a:avLst/>
          </a:prstGeom>
          <a:solidFill>
            <a:srgbClr val="654C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3AA5345-8AAD-9D4D-996A-F10038205FEB}" type="datetimeFigureOut">
              <a:rPr lang="nb-NO"/>
              <a:pPr/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597201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nb-NO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01416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 spc="-20">
          <a:solidFill>
            <a:srgbClr val="654C57"/>
          </a:solidFill>
          <a:latin typeface="Candara"/>
          <a:ea typeface="+mj-ea"/>
          <a:cs typeface="Candara"/>
        </a:defRPr>
      </a:lvl1pPr>
    </p:titleStyle>
    <p:bodyStyle>
      <a:lvl1pPr marL="360000" indent="-36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2100" kern="1200" spc="-50">
          <a:solidFill>
            <a:srgbClr val="191919"/>
          </a:solidFill>
          <a:latin typeface="Candara"/>
          <a:ea typeface="+mn-ea"/>
          <a:cs typeface="Candara"/>
        </a:defRPr>
      </a:lvl1pPr>
      <a:lvl2pPr marL="662400" indent="-27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800" kern="1200" spc="-40">
          <a:solidFill>
            <a:srgbClr val="191919"/>
          </a:solidFill>
          <a:latin typeface="Candara"/>
          <a:ea typeface="+mn-ea"/>
          <a:cs typeface="Candara"/>
        </a:defRPr>
      </a:lvl2pPr>
      <a:lvl3pPr marL="1200150" indent="-28575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600" kern="1200">
          <a:solidFill>
            <a:srgbClr val="191919"/>
          </a:solidFill>
          <a:latin typeface="Candara"/>
          <a:ea typeface="+mn-ea"/>
          <a:cs typeface="Candara"/>
        </a:defRPr>
      </a:lvl3pPr>
      <a:lvl4pPr marL="17145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400" kern="1200">
          <a:solidFill>
            <a:srgbClr val="191919"/>
          </a:solidFill>
          <a:latin typeface="Candara"/>
          <a:ea typeface="+mn-ea"/>
          <a:cs typeface="Candara"/>
        </a:defRPr>
      </a:lvl4pPr>
      <a:lvl5pPr marL="21717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400" kern="1200">
          <a:solidFill>
            <a:srgbClr val="191919"/>
          </a:solidFill>
          <a:latin typeface="Candara"/>
          <a:ea typeface="+mn-ea"/>
          <a:cs typeface="Candar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95111" y="1306169"/>
            <a:ext cx="8063089" cy="1470025"/>
          </a:xfrm>
        </p:spPr>
        <p:txBody>
          <a:bodyPr>
            <a:normAutofit/>
          </a:bodyPr>
          <a:lstStyle/>
          <a:p>
            <a:r>
              <a:rPr lang="nb-NO" dirty="0"/>
              <a:t>Littsint.no</a:t>
            </a:r>
            <a:br>
              <a:rPr lang="nb-NO" dirty="0"/>
            </a:br>
            <a:r>
              <a:rPr lang="nb-NO" sz="3200" dirty="0"/>
              <a:t> Fra frykt- til tillitsbasert oppdragelse 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06311" y="2885699"/>
            <a:ext cx="6666089" cy="1752600"/>
          </a:xfrm>
        </p:spPr>
        <p:txBody>
          <a:bodyPr>
            <a:noAutofit/>
          </a:bodyPr>
          <a:lstStyle/>
          <a:p>
            <a:endParaRPr lang="nb-NO" sz="3200" dirty="0"/>
          </a:p>
          <a:p>
            <a:r>
              <a:rPr lang="nb-NO" sz="3200" dirty="0"/>
              <a:t>Steinar Sunde</a:t>
            </a:r>
          </a:p>
          <a:p>
            <a:r>
              <a:rPr lang="nb-NO" sz="3200" dirty="0"/>
              <a:t>Psykologspesialist</a:t>
            </a:r>
          </a:p>
        </p:txBody>
      </p:sp>
    </p:spTree>
    <p:extLst>
      <p:ext uri="{BB962C8B-B14F-4D97-AF65-F5344CB8AC3E}">
        <p14:creationId xmlns:p14="http://schemas.microsoft.com/office/powerpoint/2010/main" val="3487300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Opplevelse av skyld og skam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barn utsettes for sinne og vold de ikke kan beskytte seg mot eller forstå, er den naturlige psykologiske reaksjonen å skape en opplevelse av kontroll ved å ta skyld for det som skjer </a:t>
            </a:r>
          </a:p>
          <a:p>
            <a:r>
              <a:rPr lang="nb-NO" dirty="0"/>
              <a:t>Prisen barna ofte betaler er  å vokse opp med en uforståelig skam og dårlig selvfølelse </a:t>
            </a:r>
          </a:p>
          <a:p>
            <a:r>
              <a:rPr lang="nb-NO" dirty="0"/>
              <a:t>Økt sannsynlighet for utvikling av PF</a:t>
            </a:r>
          </a:p>
          <a:p>
            <a:r>
              <a:rPr lang="nb-NO" dirty="0"/>
              <a:t>Noen utvikler PTSD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2298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Ca</a:t>
            </a:r>
            <a:r>
              <a:rPr lang="nb-NO" dirty="0"/>
              <a:t> 55000 personer i Norge har PTSD til en hver tid</a:t>
            </a:r>
          </a:p>
          <a:p>
            <a:r>
              <a:rPr lang="nb-NO" dirty="0"/>
              <a:t>Utvikles hos personer som har vært vitne til eller utsatt for situasjoner som kunne ført til alvorlig skade/død</a:t>
            </a:r>
          </a:p>
          <a:p>
            <a:r>
              <a:rPr lang="nb-NO" dirty="0"/>
              <a:t>Påtrengende minner (flashbacks)</a:t>
            </a:r>
          </a:p>
          <a:p>
            <a:r>
              <a:rPr lang="nb-NO" dirty="0"/>
              <a:t>Unngåelsesreaksjoner (på tanker, følelser, personer)</a:t>
            </a:r>
          </a:p>
          <a:p>
            <a:r>
              <a:rPr lang="nb-NO" dirty="0"/>
              <a:t>Kroppslig aktivering (kamp/flukt, som om i fare) </a:t>
            </a:r>
          </a:p>
          <a:p>
            <a:r>
              <a:rPr lang="nb-NO" dirty="0"/>
              <a:t>Urolig søvn, irritabilitet, sinne, konsentrasjonsproblem</a:t>
            </a:r>
          </a:p>
          <a:p>
            <a:r>
              <a:rPr lang="nb-NO" dirty="0"/>
              <a:t>Minnebilder fragmentert og dårlig organisert</a:t>
            </a:r>
          </a:p>
        </p:txBody>
      </p:sp>
    </p:spTree>
    <p:extLst>
      <p:ext uri="{BB962C8B-B14F-4D97-AF65-F5344CB8AC3E}">
        <p14:creationId xmlns:p14="http://schemas.microsoft.com/office/powerpoint/2010/main" val="2281757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Konsekvenser av 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Endrer tanker om seg selv, andre og verden og opplever å miste kontroll over egne følelser</a:t>
            </a:r>
          </a:p>
          <a:p>
            <a:r>
              <a:rPr lang="nb-NO" dirty="0"/>
              <a:t>Negative vurderinger av seg selv (jeg er fæl)</a:t>
            </a:r>
          </a:p>
          <a:p>
            <a:r>
              <a:rPr lang="nb-NO" dirty="0"/>
              <a:t>Negativ vurdering av andre (ikke til å stole på)</a:t>
            </a:r>
          </a:p>
          <a:p>
            <a:r>
              <a:rPr lang="nb-NO" dirty="0"/>
              <a:t>Negativ vurdering av verden (verden er ond)</a:t>
            </a:r>
          </a:p>
          <a:p>
            <a:r>
              <a:rPr lang="nb-NO" dirty="0"/>
              <a:t>Opplever å «sitte fast» i gjenopplevelser (flashbacks)</a:t>
            </a:r>
          </a:p>
          <a:p>
            <a:r>
              <a:rPr lang="nb-NO" dirty="0"/>
              <a:t>Opprettet traumeteam nasjonalt CT-PTSD (Oxford)</a:t>
            </a:r>
          </a:p>
          <a:p>
            <a:r>
              <a:rPr lang="nb-NO" dirty="0" err="1"/>
              <a:t>Bregman</a:t>
            </a:r>
            <a:r>
              <a:rPr lang="nb-NO" dirty="0"/>
              <a:t> (2020) Folk flest er gode</a:t>
            </a:r>
          </a:p>
        </p:txBody>
      </p:sp>
    </p:spTree>
    <p:extLst>
      <p:ext uri="{BB962C8B-B14F-4D97-AF65-F5344CB8AC3E}">
        <p14:creationId xmlns:p14="http://schemas.microsoft.com/office/powerpoint/2010/main" val="316105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DD673DA-CDCF-6123-F207-58BB086C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Vagusnerven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AE0C39B-AB8F-0386-0CB6-0BBB1D006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Roer ned stress ved å aktivere det parasympatiske nervesystemet</a:t>
            </a:r>
          </a:p>
          <a:p>
            <a:r>
              <a:rPr lang="nb-NO" dirty="0"/>
              <a:t>Vedvarende utrygghet og stress bidrar til lav </a:t>
            </a:r>
            <a:r>
              <a:rPr lang="nb-NO" dirty="0" err="1"/>
              <a:t>vagustone</a:t>
            </a:r>
            <a:r>
              <a:rPr lang="nb-NO" dirty="0"/>
              <a:t> med påfølgende helse utfordringer</a:t>
            </a:r>
          </a:p>
          <a:p>
            <a:r>
              <a:rPr lang="nb-NO" dirty="0"/>
              <a:t>Kroppen går raskere i stressmodus, blir lettere utmattet og mer smertesensitiv</a:t>
            </a:r>
          </a:p>
          <a:p>
            <a:r>
              <a:rPr lang="nb-NO" dirty="0"/>
              <a:t>Bidrar ofte til smalere toleransevindu hvor alarmsystemet trumfer regulering</a:t>
            </a:r>
          </a:p>
        </p:txBody>
      </p:sp>
    </p:spTree>
    <p:extLst>
      <p:ext uri="{BB962C8B-B14F-4D97-AF65-F5344CB8AC3E}">
        <p14:creationId xmlns:p14="http://schemas.microsoft.com/office/powerpoint/2010/main" val="4107494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Toleransevindu modellen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47447"/>
            <a:ext cx="6346825" cy="478999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Toleransevinduet er feltet av moderat aktivering der vi kan tenke, reflektere, føle og lære (</a:t>
            </a:r>
            <a:r>
              <a:rPr lang="nb-NO" dirty="0" err="1"/>
              <a:t>Siegel</a:t>
            </a:r>
            <a:r>
              <a:rPr lang="nb-NO" dirty="0"/>
              <a:t> 1999)</a:t>
            </a:r>
          </a:p>
          <a:p>
            <a:r>
              <a:rPr lang="nb-NO" dirty="0"/>
              <a:t>Logikkhjernen blir hemmet når vi utsettes for fare. Kroppen settes i beredskap og  overaktiverings- responsene (kamp og flukt) eller underaktiverings- responsen (frys) settes i gang automatisk</a:t>
            </a:r>
          </a:p>
          <a:p>
            <a:r>
              <a:rPr lang="nb-NO" dirty="0"/>
              <a:t>Under opplevd fare er de vanlige mekanismene for å sortere og lagre minner i tid og sammenheng utilgjengelig. Minner blir derfor lagret som fragmenter</a:t>
            </a:r>
          </a:p>
          <a:p>
            <a:r>
              <a:rPr lang="nb-NO" dirty="0"/>
              <a:t>Barn lærer lite når de er redde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661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225B21-6FFA-FA82-11E2-4F3C7A7EF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Følelses regulering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F14663B-BE1C-DCEB-4C74-B438F4346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Frontallappene som regulerer følelser er ikke ferdig utviklet før tidlig i 20- årene. </a:t>
            </a:r>
          </a:p>
          <a:p>
            <a:r>
              <a:rPr lang="nb-NO" dirty="0"/>
              <a:t>Foreldre må være barnets forntallapper de første leveårene ved å regulere ned seg selv først for så å hjelpe barnet (ta på din egen maske før du hjelper andre)</a:t>
            </a:r>
          </a:p>
          <a:p>
            <a:r>
              <a:rPr lang="nb-NO" dirty="0"/>
              <a:t>Tenåringer har heller ikke ferdig utviklede frontallapper. Sterke følelser kan være manglende evne til regulering ikke manglende motivasjon</a:t>
            </a:r>
          </a:p>
        </p:txBody>
      </p:sp>
    </p:spTree>
    <p:extLst>
      <p:ext uri="{BB962C8B-B14F-4D97-AF65-F5344CB8AC3E}">
        <p14:creationId xmlns:p14="http://schemas.microsoft.com/office/powerpoint/2010/main" val="3383031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E7BE18-500C-1F49-3947-5BCD64B26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Trygghet før læring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4E3377-7586-219D-7B52-410C320A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 trenger først og fremst voksne som tåler dem, både hjemme og på skolen, før de kan lære noe</a:t>
            </a:r>
          </a:p>
          <a:p>
            <a:r>
              <a:rPr lang="nb-NO" dirty="0"/>
              <a:t>Når relasjonene oppleves trygge blir kroppen regulert og fellesskapet oppleves meningsfullt</a:t>
            </a:r>
          </a:p>
          <a:p>
            <a:r>
              <a:rPr lang="nb-NO" dirty="0"/>
              <a:t>Å bli sett og møtt med realistiske forventninger tilpasset egne forutsetninger styrker både læring, trivsel og psykisk helse</a:t>
            </a:r>
          </a:p>
          <a:p>
            <a:r>
              <a:rPr lang="nb-NO" dirty="0"/>
              <a:t>Foreldre som beskriver barna som eldre en de er har større samspillsutfordringer 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10190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7CFC23-0B0A-6F30-F8F5-8D4836E4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Nocebo</a:t>
            </a:r>
            <a:r>
              <a:rPr lang="nb-NO" dirty="0"/>
              <a:t>: Hvordan vi tenker om barn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E92DAC8-1C99-2FE2-2D2C-FCD35A656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Det vi tror om hverandre er det vi risikerer å fremkalle i hverandre</a:t>
            </a:r>
          </a:p>
          <a:p>
            <a:r>
              <a:rPr lang="nb-NO" sz="2400" dirty="0"/>
              <a:t>Dersom vi tror at barnet er respektløst og uoppdragent, behandler vi barnet deretter og på den måten får vi frem det verste i hverandre</a:t>
            </a:r>
          </a:p>
          <a:p>
            <a:r>
              <a:rPr lang="nb-NO" sz="2400" dirty="0"/>
              <a:t>Fortolkning av barn kan bli selvoppfyllende</a:t>
            </a:r>
          </a:p>
        </p:txBody>
      </p:sp>
    </p:spTree>
    <p:extLst>
      <p:ext uri="{BB962C8B-B14F-4D97-AF65-F5344CB8AC3E}">
        <p14:creationId xmlns:p14="http://schemas.microsoft.com/office/powerpoint/2010/main" val="4015899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om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Barns hjerner er naturlig innstilt på å søke trygghet, kjærlighet, kunnskap og forståelse. Barnet ditt ønsker å være kjærlig og uegennyttig. Ris, sarkasme, trusler, nedlatende uttalelser eller forakt må unngås for enhver pris (Gottmann 2016)</a:t>
            </a:r>
          </a:p>
          <a:p>
            <a:r>
              <a:rPr lang="nb-NO" dirty="0"/>
              <a:t>Frykt kommer lett, trygghet tar tid. Det er de voksnes ansvar å bringe tryggheten inn livet til barna. Å ikke miste besinnelsen på barnet er første mål, å finne en måte å trøste og roe ned er neste. (Montgomery 2018)</a:t>
            </a:r>
          </a:p>
        </p:txBody>
      </p:sp>
    </p:spTree>
    <p:extLst>
      <p:ext uri="{BB962C8B-B14F-4D97-AF65-F5344CB8AC3E}">
        <p14:creationId xmlns:p14="http://schemas.microsoft.com/office/powerpoint/2010/main" val="87465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til foreldre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354667"/>
            <a:ext cx="6346825" cy="498277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Astri Lindgren: «gi barnet kjærlighet, mer kjærlighet og enda mer kjærlighet, så kommer oppdragelsen av seg selv»</a:t>
            </a:r>
          </a:p>
          <a:p>
            <a:r>
              <a:rPr lang="nb-NO" dirty="0"/>
              <a:t>Montgomery (2018): «En vanlig misforståelse er at barneoppdragelse er det du gjør når barnet oppfører seg dårlig, barneoppdragelse er alt du gjør sammen med barnet ditt»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r>
              <a:rPr lang="nb-NO" dirty="0"/>
              <a:t>Greene (2021) Barn oppfører seg bra om de kan.  Barn oppfører seg dårlig når de opplever å ikke strekke til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3138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littsint.no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FNs barnekonvensjon (1989) definerer oppdragervold som oppdragelse basert på frykt i stedet for tillit. Littsint har som mål å hjelpe flest mulig foreldre til tillitsbasert i stedet for fryktbasert oppdragelse. </a:t>
            </a:r>
          </a:p>
          <a:p>
            <a:r>
              <a:rPr lang="nb-NO" dirty="0"/>
              <a:t>Bakgrunn for utvikling av nettsiden littsint.no med selvhjelpsmateriell, var forskning som viste at vold mot barn både var mer vanlig og skadelig en tidligere antatt i Norge</a:t>
            </a:r>
          </a:p>
          <a:p>
            <a:r>
              <a:rPr lang="nb-NO" dirty="0"/>
              <a:t>Littsint.no er utviklet innen familievernet med støtte fra Barne-Ungdom og Familie-direktoratet </a:t>
            </a:r>
          </a:p>
          <a:p>
            <a:r>
              <a:rPr lang="nb-NO" dirty="0"/>
              <a:t>Littsint.no hadde over 40 000 nye brukere i 2025</a:t>
            </a:r>
          </a:p>
          <a:p>
            <a:endParaRPr lang="nb-NO" dirty="0"/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32305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ICDP- </a:t>
            </a:r>
            <a:r>
              <a:rPr lang="nb-NO" sz="2700" dirty="0"/>
              <a:t>å se seg selv utenfra og barnet innenfra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Vis at du er glad i barnet ditt</a:t>
            </a:r>
          </a:p>
          <a:p>
            <a:r>
              <a:rPr lang="nb-NO" dirty="0"/>
              <a:t>Se og følg barnets initiativ</a:t>
            </a:r>
          </a:p>
          <a:p>
            <a:r>
              <a:rPr lang="nb-NO" dirty="0"/>
              <a:t>Ta del i barnets følelser</a:t>
            </a:r>
          </a:p>
          <a:p>
            <a:r>
              <a:rPr lang="nb-NO" dirty="0"/>
              <a:t>Gi ros og anerkjennelse</a:t>
            </a:r>
          </a:p>
          <a:p>
            <a:r>
              <a:rPr lang="nb-NO" dirty="0"/>
              <a:t>Felles oppmerksomhet</a:t>
            </a:r>
          </a:p>
          <a:p>
            <a:r>
              <a:rPr lang="nb-NO" dirty="0"/>
              <a:t>Gi mening til opplevelser</a:t>
            </a:r>
          </a:p>
          <a:p>
            <a:r>
              <a:rPr lang="nb-NO" dirty="0"/>
              <a:t>Lag sammenhenger</a:t>
            </a:r>
          </a:p>
          <a:p>
            <a:r>
              <a:rPr lang="nb-NO" dirty="0"/>
              <a:t>Planlegge, støtte, legge til rette og sette positive grenser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3356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 kan i liten grad gjøre seg nytte av </a:t>
            </a:r>
            <a:r>
              <a:rPr lang="nb-NO" dirty="0" err="1"/>
              <a:t>Timeout</a:t>
            </a:r>
            <a:r>
              <a:rPr lang="nb-NO" dirty="0"/>
              <a:t> da frontallappene ikke er utviklet nok til selvregulering</a:t>
            </a:r>
          </a:p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r>
              <a:rPr lang="nb-NO" dirty="0"/>
              <a:t> da de har utviklede frontallapper og kan trene på å regulere seg ned</a:t>
            </a:r>
          </a:p>
          <a:p>
            <a:r>
              <a:rPr lang="nb-NO" dirty="0"/>
              <a:t>Foreldre kan hjelpe barnet til å finne roen ved først å regulere seg selv ned og på den måten fungere som frontallappene til barnet</a:t>
            </a:r>
          </a:p>
          <a:p>
            <a:r>
              <a:rPr lang="nb-NO" dirty="0"/>
              <a:t>Littsint i hverdagen video 4 </a:t>
            </a:r>
            <a:r>
              <a:rPr lang="nb-NO" dirty="0" err="1"/>
              <a:t>Timeout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43530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D854CF-DCA2-2625-64F4-4D1A7A359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Nyttige </a:t>
            </a:r>
            <a:r>
              <a:rPr lang="nb-NO" dirty="0" err="1"/>
              <a:t>Timeouter</a:t>
            </a:r>
            <a:r>
              <a:rPr lang="nb-NO" dirty="0"/>
              <a:t> på 1 minutt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E175D16-5A87-9F61-87DD-CC2D7DF7F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Minn deg selv på at barnet gjør helt normale handlinger for alderen. Det handler ikke om at barnet er respektløst eller at du ikke strekker til</a:t>
            </a:r>
          </a:p>
          <a:p>
            <a:r>
              <a:rPr lang="nb-NO" dirty="0"/>
              <a:t>Pust inn gjennom nesen i 4  sekunder og ut i 6 sekunder minimum 5 ganger</a:t>
            </a:r>
          </a:p>
          <a:p>
            <a:r>
              <a:rPr lang="nb-NO" dirty="0"/>
              <a:t>Skyll hendene i kaldt vann i 30-60 sekunder</a:t>
            </a:r>
          </a:p>
          <a:p>
            <a:r>
              <a:rPr lang="nb-NO" dirty="0"/>
              <a:t>Legg en kald klut på nakken i 30 sekunder</a:t>
            </a:r>
          </a:p>
          <a:p>
            <a:r>
              <a:rPr lang="nb-NO" dirty="0"/>
              <a:t>Når pulsen har senket seg, gå tilbake til barnet, sett deg ned og snakk med det på den måten du ønsker barnet skal snakke til deg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644947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Tankens kraft: 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4444" y="1986844"/>
            <a:ext cx="6239581" cy="4350594"/>
          </a:xfrm>
        </p:spPr>
        <p:txBody>
          <a:bodyPr>
            <a:normAutofit/>
          </a:bodyPr>
          <a:lstStyle/>
          <a:p>
            <a:r>
              <a:rPr lang="nb-NO" dirty="0"/>
              <a:t>Du står i kø, noen kommer bakfra og sparker </a:t>
            </a:r>
            <a:br>
              <a:rPr lang="nb-NO" dirty="0"/>
            </a:br>
            <a:r>
              <a:rPr lang="nb-NO" dirty="0"/>
              <a:t>deg hardt på leggen. Før du snur deg og ser hvem som står bak deg:</a:t>
            </a:r>
            <a:br>
              <a:rPr lang="nb-NO" dirty="0"/>
            </a:br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du i kroppen av aktivering?</a:t>
            </a:r>
          </a:p>
          <a:p>
            <a:r>
              <a:rPr lang="nb-NO" dirty="0"/>
              <a:t>Hva får du lyst til å gjøre? 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0789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snur deg, ser du at det står en blind mann med en hvit stokk bak deg, som har gått seg på deg</a:t>
            </a:r>
          </a:p>
          <a:p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 du i kroppen av aktivering?</a:t>
            </a:r>
          </a:p>
          <a:p>
            <a:r>
              <a:rPr lang="nb-NO" dirty="0"/>
              <a:t>Hva får du lyst til å gjøre?</a:t>
            </a:r>
          </a:p>
        </p:txBody>
      </p:sp>
    </p:spTree>
    <p:extLst>
      <p:ext uri="{BB962C8B-B14F-4D97-AF65-F5344CB8AC3E}">
        <p14:creationId xmlns:p14="http://schemas.microsoft.com/office/powerpoint/2010/main" val="17052767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</a:t>
            </a:r>
            <a:r>
              <a:rPr lang="nb-NO" dirty="0" err="1"/>
              <a:t>vs</a:t>
            </a:r>
            <a:r>
              <a:rPr lang="nb-NO" dirty="0"/>
              <a:t> kjefting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Over 80% antar umiddelbart at den som sparker, sparker med vilje. Hjertet slår raskere. Muskler spenner seg.  De får lyst til å kjefte/sparke tilbake</a:t>
            </a:r>
          </a:p>
          <a:p>
            <a:r>
              <a:rPr lang="nb-NO" dirty="0"/>
              <a:t>Når de ser den hvite stokken og forstår at det var et uhell, roer aktiveringen seg og de får lyst til å hjelpe</a:t>
            </a:r>
          </a:p>
          <a:p>
            <a:r>
              <a:rPr lang="nb-NO" dirty="0"/>
              <a:t>Læring: En ny fortolkning av situasjonen gir en annen følelse og tilgang på mer konstruktive handlingsvalg</a:t>
            </a:r>
          </a:p>
          <a:p>
            <a:r>
              <a:rPr lang="nb-NO" dirty="0"/>
              <a:t>Hvilke «hvite stokker» kan du gi til barnet? Kan de bidra til at du vil hjelpe barnet i stedet for å kjefte?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07503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Tankens kraft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Måten vi fortolker situasjoner på avgjør hvordan vi føler og handler. «</a:t>
            </a:r>
            <a:r>
              <a:rPr lang="nb-NO" dirty="0" err="1"/>
              <a:t>We</a:t>
            </a:r>
            <a:r>
              <a:rPr lang="nb-NO" dirty="0"/>
              <a:t> do not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,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»</a:t>
            </a:r>
          </a:p>
          <a:p>
            <a:r>
              <a:rPr lang="nb-NO" dirty="0"/>
              <a:t>Kognitiv terapi er en øvelse i å </a:t>
            </a:r>
            <a:r>
              <a:rPr lang="nb-NO" b="1" i="1" dirty="0"/>
              <a:t>se på </a:t>
            </a:r>
            <a:r>
              <a:rPr lang="nb-NO" dirty="0"/>
              <a:t>tankene og ikke bare </a:t>
            </a:r>
            <a:r>
              <a:rPr lang="nb-NO" b="1" i="1" dirty="0"/>
              <a:t>se gjennom </a:t>
            </a:r>
            <a:r>
              <a:rPr lang="nb-NO" dirty="0"/>
              <a:t>dem og ta dem for gitt</a:t>
            </a:r>
          </a:p>
          <a:p>
            <a:r>
              <a:rPr lang="nb-NO" dirty="0"/>
              <a:t>Ved å kjenne igjen de automatiske tankene og erfare hvordan ulike fortolkninger påvirker følelser og opplevde handlingsvalg, kan vi i større grad oppleve å mestre følelsene og ta kontroll over handlingene våre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22563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Vi snakker med oss selv hele tiden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11475"/>
            <a:ext cx="6772670" cy="4525963"/>
          </a:xfrm>
        </p:spPr>
        <p:txBody>
          <a:bodyPr/>
          <a:lstStyle/>
          <a:p>
            <a:r>
              <a:rPr lang="nb-NO" dirty="0"/>
              <a:t>Måten vi snakker til oss selv innvirker på hva vi føler </a:t>
            </a:r>
          </a:p>
          <a:p>
            <a:r>
              <a:rPr lang="nb-NO" dirty="0"/>
              <a:t>Psykologisk Førstehjelp Solfrid Raknes (2012)</a:t>
            </a:r>
          </a:p>
        </p:txBody>
      </p:sp>
      <p:pic>
        <p:nvPicPr>
          <p:cNvPr id="4" name="Picture 7" descr="Hundetankar.jpg                                                00130A68Macintosh HD                   C06AB517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13614" y="2866309"/>
            <a:ext cx="2592179" cy="265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95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Feilslutninger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Sinne handler i overaskende liten grad om hva barnet gjør. Det handler i stor grad om hvordan foreldre tenker om seg selv og barnet i situasjonen</a:t>
            </a:r>
          </a:p>
          <a:p>
            <a:r>
              <a:rPr lang="nb-NO" dirty="0"/>
              <a:t>På dårlige eller stressende dager har foreldre en tendens til å bli urimelig selvkritiske, og tenke at en ikke strekker til og at barnet er uoppdragent</a:t>
            </a:r>
          </a:p>
          <a:p>
            <a:r>
              <a:rPr lang="nb-NO" dirty="0"/>
              <a:t>Små barn slår seg ikke vrange for å for å være slemme mot foreldrene. De trener på å markere seg som selvstendige individer. De fleste foreldre ønsker et selvstendig barn, og da må barnet få trene på selvstendighet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821045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Kroppslig aktivering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69157"/>
            <a:ext cx="6346825" cy="4768282"/>
          </a:xfrm>
        </p:spPr>
        <p:txBody>
          <a:bodyPr/>
          <a:lstStyle/>
          <a:p>
            <a:r>
              <a:rPr lang="nb-NO" dirty="0"/>
              <a:t>En situasjon som får mange foreldre til å reagere med mye sinne, er når barnet ikke svarer</a:t>
            </a:r>
          </a:p>
          <a:p>
            <a:r>
              <a:rPr lang="nb-NO" dirty="0"/>
              <a:t>Selvkritikken starter: Hva slags forelder er jeg som har fått en så uoppdragen unge, jeg mester ikke dette</a:t>
            </a:r>
          </a:p>
          <a:p>
            <a:r>
              <a:rPr lang="nb-NO" dirty="0"/>
              <a:t>Irritasjonen stiger, og jo mer aktivert en blir, jo sannere oppleves tankene. Til slutt  blir det helt logisk og dra det gråtende barnet på badet</a:t>
            </a:r>
          </a:p>
          <a:p>
            <a:r>
              <a:rPr lang="nb-NO" dirty="0"/>
              <a:t>Alternative tanker, som at barnet ikke er uoppdragen men blir utsatt for en spillindustri som bruker milliarder av kroner på å gjøre spill vanskelig å avslutte, vil kunne vekke andre følelser og kunne gi deg andre handlingsvalg</a:t>
            </a:r>
          </a:p>
        </p:txBody>
      </p:sp>
    </p:spTree>
    <p:extLst>
      <p:ext uri="{BB962C8B-B14F-4D97-AF65-F5344CB8AC3E}">
        <p14:creationId xmlns:p14="http://schemas.microsoft.com/office/powerpoint/2010/main" val="2493014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82615"/>
            <a:ext cx="6346825" cy="4754823"/>
          </a:xfrm>
        </p:spPr>
        <p:txBody>
          <a:bodyPr>
            <a:normAutofit/>
          </a:bodyPr>
          <a:lstStyle/>
          <a:p>
            <a:r>
              <a:rPr lang="nb-NO" dirty="0"/>
              <a:t>Littsint er en del av Justisdepartementets  handlingsplan mot vold (2024-28) og Norges bidrag til </a:t>
            </a:r>
            <a:r>
              <a:rPr lang="nb-NO" dirty="0" err="1"/>
              <a:t>EU`s</a:t>
            </a:r>
            <a:r>
              <a:rPr lang="nb-NO" dirty="0"/>
              <a:t> foreldreveiledningspakke</a:t>
            </a:r>
          </a:p>
          <a:p>
            <a:r>
              <a:rPr lang="nb-NO" dirty="0"/>
              <a:t>Littsint er implementert i familievernet og i helsesykepleiernes veileder «i trygge hender» </a:t>
            </a:r>
          </a:p>
          <a:p>
            <a:r>
              <a:rPr lang="nb-NO" dirty="0"/>
              <a:t>Littsint er del av NFKT sin utdanning innen RPH og videreutdanningen for leger og psykologer</a:t>
            </a:r>
          </a:p>
          <a:p>
            <a:r>
              <a:rPr lang="nb-NO" dirty="0"/>
              <a:t>Littsint blir presentert i «livet og sånn» et undervisningsmateriell for skoleverket</a:t>
            </a:r>
          </a:p>
          <a:p>
            <a:r>
              <a:rPr lang="nb-NO" dirty="0"/>
              <a:t>Littsint på konferanser, podkaster, nasjonale media, Ung.no, Stine Sofie stiftelsen og frelsesarmeen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77778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En situasjon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75733" y="2077156"/>
            <a:ext cx="6228292" cy="4260282"/>
          </a:xfrm>
        </p:spPr>
        <p:txBody>
          <a:bodyPr>
            <a:normAutofit/>
          </a:bodyPr>
          <a:lstStyle/>
          <a:p>
            <a:r>
              <a:rPr lang="nb-NO" dirty="0"/>
              <a:t>De fleste opplever at de blir «kastet inn» i en følelse og ikke har noe annet handlingsvalg enn sinne  </a:t>
            </a:r>
          </a:p>
          <a:p>
            <a:r>
              <a:rPr lang="nb-NO" dirty="0"/>
              <a:t>Gå igjennom verste og/eller siste sinne-episoden. Kartlegg tanker og følelser sekund for sekund før sinne bryter ut. </a:t>
            </a:r>
          </a:p>
          <a:p>
            <a:r>
              <a:rPr lang="nb-NO" dirty="0"/>
              <a:t>Å bli klar over at det er egne tanker og egen aktivering som leder til sinne gir motivasjon, håp og tro på å kunne få kontroll over sinne 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88076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Littsint: konkretisering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Alle foreldre blir sinte, men oppleves de som forutsigbare eller blir barna skremt?</a:t>
            </a:r>
          </a:p>
          <a:p>
            <a:r>
              <a:rPr lang="nb-NO" dirty="0"/>
              <a:t>For å avdekke skremming må vi spørre konkret</a:t>
            </a:r>
          </a:p>
          <a:p>
            <a:r>
              <a:rPr lang="nb-NO" dirty="0"/>
              <a:t>Da du kranglet med barna i går:</a:t>
            </a:r>
            <a:br>
              <a:rPr lang="nb-NO" dirty="0"/>
            </a:br>
            <a:r>
              <a:rPr lang="nb-NO" dirty="0"/>
              <a:t>kan du beskrive i detalj hva det var som skjedde?</a:t>
            </a:r>
            <a:br>
              <a:rPr lang="nb-NO" dirty="0"/>
            </a:br>
            <a:r>
              <a:rPr lang="nb-NO" dirty="0"/>
              <a:t>Spør etter konkrete handlinger, hva hadde jeg sett? </a:t>
            </a:r>
          </a:p>
          <a:p>
            <a:r>
              <a:rPr lang="nb-NO" dirty="0"/>
              <a:t>Still spørsmålene til den som har utøvd volden og la eventuelt andre som er med få lytte.</a:t>
            </a:r>
          </a:p>
        </p:txBody>
      </p:sp>
    </p:spTree>
    <p:extLst>
      <p:ext uri="{BB962C8B-B14F-4D97-AF65-F5344CB8AC3E}">
        <p14:creationId xmlns:p14="http://schemas.microsoft.com/office/powerpoint/2010/main" val="5124163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3916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23696" y="2526892"/>
            <a:ext cx="1766125" cy="82024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6686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/>
          <p:nvPr/>
        </p:nvCxnSpPr>
        <p:spPr>
          <a:xfrm>
            <a:off x="2540041" y="3552202"/>
            <a:ext cx="246067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4536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1</a:t>
            </a:r>
          </a:p>
        </p:txBody>
      </p:sp>
    </p:spTree>
    <p:extLst>
      <p:ext uri="{BB962C8B-B14F-4D97-AF65-F5344CB8AC3E}">
        <p14:creationId xmlns:p14="http://schemas.microsoft.com/office/powerpoint/2010/main" val="39942321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062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20400" y="2526892"/>
            <a:ext cx="1766125" cy="1203913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uoppdragen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63564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3674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68652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1240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2</a:t>
            </a:r>
          </a:p>
        </p:txBody>
      </p:sp>
    </p:spTree>
    <p:extLst>
      <p:ext uri="{BB962C8B-B14F-4D97-AF65-F5344CB8AC3E}">
        <p14:creationId xmlns:p14="http://schemas.microsoft.com/office/powerpoint/2010/main" val="35538862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Skape håp for endring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Gjennomgangen av situasjonen gjør utøver klar over selvkritikken og feilslutninger om barnet</a:t>
            </a:r>
          </a:p>
          <a:p>
            <a:r>
              <a:rPr lang="nb-NO" dirty="0"/>
              <a:t>Jo mer aktivert en blir i situasjonen, jo sannere oppleves selvkritikken og feilslutningene</a:t>
            </a:r>
          </a:p>
          <a:p>
            <a:r>
              <a:rPr lang="nb-NO" dirty="0"/>
              <a:t>Skaler opplevd sannhet av tankene i- og utenfor situasjonen </a:t>
            </a:r>
          </a:p>
          <a:p>
            <a:r>
              <a:rPr lang="nb-NO" dirty="0"/>
              <a:t>Klienten finner nye alternative tanker som er sannere</a:t>
            </a:r>
          </a:p>
          <a:p>
            <a:r>
              <a:rPr lang="nb-NO" dirty="0"/>
              <a:t>De nye alternative tankene motiverer utøver til å øve på å endre atferd i konkrete situasjoner med barnet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793912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87118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svarer ikke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36898" y="2526892"/>
            <a:ext cx="1766125" cy="1858788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en god mor i 90% av tiden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blir respektert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bare 5 år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i sin egen tankeboble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80062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Ro/opplevelse av kontroll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5324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70302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707738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3</a:t>
            </a:r>
          </a:p>
        </p:txBody>
      </p:sp>
    </p:spTree>
    <p:extLst>
      <p:ext uri="{BB962C8B-B14F-4D97-AF65-F5344CB8AC3E}">
        <p14:creationId xmlns:p14="http://schemas.microsoft.com/office/powerpoint/2010/main" val="4176241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NAT: Skalering av sannhet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Hvor sann opplevdes tanken i situasjonen </a:t>
            </a:r>
            <a:r>
              <a:rPr lang="nb-NO" dirty="0" err="1"/>
              <a:t>vs</a:t>
            </a:r>
            <a:r>
              <a:rPr lang="nb-NO" dirty="0"/>
              <a:t> når vi sitter og snakker om situasjonen nå? (1-10)</a:t>
            </a:r>
          </a:p>
          <a:p>
            <a:r>
              <a:rPr lang="nb-NO" dirty="0"/>
              <a:t>«Jeg er en dårlig mor» 9 i situasjonen 3 nå</a:t>
            </a:r>
          </a:p>
          <a:p>
            <a:r>
              <a:rPr lang="nb-NO" dirty="0"/>
              <a:t>«Jeg blir ikke lyttet til» 9 i situasjonen 2 nå</a:t>
            </a:r>
          </a:p>
          <a:p>
            <a:r>
              <a:rPr lang="nb-NO" dirty="0"/>
              <a:t>«jeg er dum» 10 i situasjonen 5 nå</a:t>
            </a:r>
          </a:p>
          <a:p>
            <a:r>
              <a:rPr lang="nb-NO" dirty="0"/>
              <a:t>Skalering av sannhet bevisstgjør foreldre på at grad av opplevd sannhet varierer med aktivering i situasjonen</a:t>
            </a:r>
          </a:p>
          <a:p>
            <a:r>
              <a:rPr lang="nb-NO" dirty="0"/>
              <a:t>Variasjon av sannhet skaper et språk om negative automatiske tanker (NAT)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522456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 mestring gir håp og motivasjon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Jo større problemene er, jo mindre utfordring bør en starte med</a:t>
            </a:r>
          </a:p>
          <a:p>
            <a:r>
              <a:rPr lang="nb-NO" dirty="0"/>
              <a:t>Hva er det viktigste for deg å få til en endring på de neste 4 ukene?</a:t>
            </a:r>
          </a:p>
          <a:p>
            <a:r>
              <a:rPr lang="nb-NO" dirty="0"/>
              <a:t>Har du eksempel på en situasjon i det siste du gjerne skulle vært foruten?</a:t>
            </a:r>
          </a:p>
          <a:p>
            <a:r>
              <a:rPr lang="nb-NO" dirty="0"/>
              <a:t>Kan du huske hvordan du hadde det når du våknet den dagen? Var det en god eller dårlig dag?</a:t>
            </a:r>
          </a:p>
          <a:p>
            <a:r>
              <a:rPr lang="nb-NO" dirty="0"/>
              <a:t>Hvordan merker du at du er aktivert på en dårlig dag?</a:t>
            </a:r>
          </a:p>
          <a:p>
            <a:r>
              <a:rPr lang="nb-NO" dirty="0"/>
              <a:t>Hva tenker du om barnet/deg selv når situasjonen begynner å dra seg til?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396365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Selvkritikk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33689"/>
            <a:ext cx="6346825" cy="4903749"/>
          </a:xfrm>
        </p:spPr>
        <p:txBody>
          <a:bodyPr/>
          <a:lstStyle/>
          <a:p>
            <a:r>
              <a:rPr lang="nb-NO" dirty="0"/>
              <a:t>I utviklingen av littsint Appen gikk vi gjennom flere hundre samtaler og så etter hva foreldre tenker rett før de mister kontroll over seg selv</a:t>
            </a:r>
          </a:p>
          <a:p>
            <a:r>
              <a:rPr lang="nb-NO" dirty="0"/>
              <a:t>De vanligste tankene var «jeg er en dårlig mor/far», «ungen respekterer meg ikke», «jeg har ingen verdi» </a:t>
            </a:r>
          </a:p>
          <a:p>
            <a:r>
              <a:rPr lang="nb-NO" dirty="0"/>
              <a:t>Usanne negative tanker, oppleves som sanne når vi blir aktivert av irritasjon og sinne</a:t>
            </a:r>
          </a:p>
          <a:p>
            <a:r>
              <a:rPr lang="nb-NO" dirty="0"/>
              <a:t>Neste gang treåringen skriker, så prøv å tenke: «Det er en normal fase, det handler ikke om at barnet er respektløst eller at jeg ikke strekker til». Erfar hvordan de nye tankene påvirker opplevde handlingsvalg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99257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Littsint: å kunne velge empati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Littsint har som mål å lære foreldre at de har mer kontroll over seg selv og egne handlinger enn de tror</a:t>
            </a:r>
          </a:p>
          <a:p>
            <a:r>
              <a:rPr lang="nb-NO" dirty="0"/>
              <a:t>Følelser blir ikke bare kastet på oss. Det er en logikk i våre tanker og følelser som kan gi mening</a:t>
            </a:r>
          </a:p>
          <a:p>
            <a:r>
              <a:rPr lang="nb-NO" dirty="0"/>
              <a:t>I virkeligheten er du sjelden maktesløs overfor barna</a:t>
            </a:r>
          </a:p>
          <a:p>
            <a:r>
              <a:rPr lang="nb-NO" dirty="0"/>
              <a:t>Vi kan lære å bli mer forutsigbare overfor barna ved å kjenne igjen den mest vanlige selvkritikken, feilslutningene og kamp/flukt-aktivering i hverdagen</a:t>
            </a:r>
          </a:p>
          <a:p>
            <a:r>
              <a:rPr lang="nb-NO" dirty="0"/>
              <a:t>Da hjelper vi barn å være innenfor sitt toleransevindu </a:t>
            </a:r>
          </a:p>
          <a:p>
            <a:r>
              <a:rPr lang="nb-NO" dirty="0"/>
              <a:t>Jo mindre hardhendt du er, jo raskere modnes barnet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2776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Utbredelse av vold mot barn i Norge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Mossige (2007, NOVA rapport) fant i en spørreundersøkelse av 7033 avgangselever i videregående skole:</a:t>
            </a:r>
          </a:p>
          <a:p>
            <a:pPr lvl="1"/>
            <a:r>
              <a:rPr lang="nb-NO" sz="2000" dirty="0"/>
              <a:t>6% av ungdommene hadde opplevd grov vold fra foreldre. </a:t>
            </a:r>
            <a:br>
              <a:rPr lang="nb-NO" sz="2000" dirty="0"/>
            </a:br>
            <a:r>
              <a:rPr lang="nb-NO" sz="2000" dirty="0"/>
              <a:t>(slått med knyttneve, fått juling)  Mor og far utøvde like mye grov vold mot ungdommene</a:t>
            </a:r>
          </a:p>
          <a:p>
            <a:pPr lvl="1"/>
            <a:r>
              <a:rPr lang="nb-NO" sz="2000" dirty="0"/>
              <a:t>19% av ungdommene rapporterte mild vold fra mor </a:t>
            </a:r>
            <a:br>
              <a:rPr lang="nb-NO" sz="2000" dirty="0"/>
            </a:br>
            <a:r>
              <a:rPr lang="nb-NO" sz="2000" dirty="0"/>
              <a:t>(slått med flat hand, ristet voldsomt, kløpet </a:t>
            </a:r>
            <a:r>
              <a:rPr lang="nb-NO" sz="2000" dirty="0" err="1"/>
              <a:t>etc</a:t>
            </a:r>
            <a:r>
              <a:rPr lang="nb-NO" sz="2000" dirty="0"/>
              <a:t>)</a:t>
            </a:r>
          </a:p>
          <a:p>
            <a:pPr lvl="1"/>
            <a:r>
              <a:rPr lang="nb-NO" sz="2000" dirty="0"/>
              <a:t>13% av ungdommene rapporterte mild vold fra far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506865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Tankefeller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Svart-hvit tenkning: Hvis prestasjonen ikke er perfekt ser du på deg selv som mislykket.</a:t>
            </a:r>
          </a:p>
          <a:p>
            <a:r>
              <a:rPr lang="nb-NO" dirty="0"/>
              <a:t>Følelses resonering: Du antar at dine negative følelser gjenspeiler ting slik de egentlig er.</a:t>
            </a:r>
          </a:p>
          <a:p>
            <a:r>
              <a:rPr lang="nb-NO" dirty="0"/>
              <a:t>Diskvalifisere det positive: Du avviser positive erfaringer ved å si at de ikke teller. Oppgaven var jo så lett. Jeg var bare heldig. </a:t>
            </a:r>
          </a:p>
          <a:p>
            <a:r>
              <a:rPr lang="nb-NO" dirty="0"/>
              <a:t>Tankelesning: Antar at folk tenker negativt om deg uten å sjekke ut om det virkelig stemmer.</a:t>
            </a:r>
          </a:p>
          <a:p>
            <a:r>
              <a:rPr lang="nb-NO" dirty="0"/>
              <a:t>Forstørring av problem: Styres av «i verste fall» senarioer, som om de skulle skje.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557832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Kognitiv modell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12711"/>
            <a:ext cx="6346825" cy="4824727"/>
          </a:xfrm>
        </p:spPr>
        <p:txBody>
          <a:bodyPr>
            <a:normAutofit/>
          </a:bodyPr>
          <a:lstStyle/>
          <a:p>
            <a:r>
              <a:rPr lang="nb-NO" dirty="0"/>
              <a:t>Kjerneoppfatning: </a:t>
            </a:r>
            <a:br>
              <a:rPr lang="nb-NO" dirty="0"/>
            </a:br>
            <a:r>
              <a:rPr lang="nb-NO" dirty="0"/>
              <a:t>Tidlig samspill, omsorgssvikt og traume erfaringer i barndommen, påvirker vår tenkning om oss selv, forventninger til andre og verden </a:t>
            </a:r>
          </a:p>
          <a:p>
            <a:r>
              <a:rPr lang="nb-NO" dirty="0"/>
              <a:t>Eksempel på kjerneoppfatning: «Jeg er utilstrekkelig»</a:t>
            </a:r>
          </a:p>
          <a:p>
            <a:r>
              <a:rPr lang="nb-NO" dirty="0"/>
              <a:t>En negativ tanke som aktiverer en negativ kjerneoppfatning skaper en opplevelse av avmakt </a:t>
            </a:r>
          </a:p>
          <a:p>
            <a:r>
              <a:rPr lang="nb-NO" dirty="0"/>
              <a:t>Sinne og vold er ofte en måte å bryte ut av ubehaget avmaktsfølelsen gir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610603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77388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8" name="Rektangel 7"/>
          <p:cNvSpPr/>
          <p:nvPr/>
        </p:nvSpPr>
        <p:spPr>
          <a:xfrm>
            <a:off x="292366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/>
          </a:p>
        </p:txBody>
      </p:sp>
      <p:sp>
        <p:nvSpPr>
          <p:cNvPr id="9" name="Rektangel 8"/>
          <p:cNvSpPr/>
          <p:nvPr/>
        </p:nvSpPr>
        <p:spPr>
          <a:xfrm>
            <a:off x="5066832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  <a:endParaRPr lang="nb-NO" sz="1400"/>
          </a:p>
        </p:txBody>
      </p:sp>
      <p:sp>
        <p:nvSpPr>
          <p:cNvPr id="10" name="Rektangel 9"/>
          <p:cNvSpPr/>
          <p:nvPr/>
        </p:nvSpPr>
        <p:spPr>
          <a:xfrm>
            <a:off x="773889" y="3194999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>
                <a:solidFill>
                  <a:srgbClr val="654C57"/>
                </a:solidFill>
                <a:latin typeface="Candara"/>
                <a:cs typeface="Candara"/>
              </a:rPr>
              <a:t>Leveregel: Hvis ikke alt er perfekt, er jeg ikke bra nok.</a:t>
            </a:r>
            <a:endParaRPr lang="nb-NO" sz="1200" dirty="0"/>
          </a:p>
        </p:txBody>
      </p:sp>
      <p:sp>
        <p:nvSpPr>
          <p:cNvPr id="11" name="Rektangel 10"/>
          <p:cNvSpPr/>
          <p:nvPr/>
        </p:nvSpPr>
        <p:spPr>
          <a:xfrm>
            <a:off x="773889" y="4637048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>
                <a:solidFill>
                  <a:srgbClr val="654C57"/>
                </a:solidFill>
                <a:latin typeface="Candara"/>
                <a:cs typeface="Candara"/>
              </a:rPr>
              <a:t>Kjerneoppfatning:  jeg er utilstrekkelig.</a:t>
            </a:r>
            <a:endParaRPr lang="nb-NO" sz="1200" dirty="0"/>
          </a:p>
        </p:txBody>
      </p:sp>
      <p:cxnSp>
        <p:nvCxnSpPr>
          <p:cNvPr id="14" name="Rett pil 13"/>
          <p:cNvCxnSpPr>
            <a:stCxn id="5" idx="3"/>
          </p:cNvCxnSpPr>
          <p:nvPr/>
        </p:nvCxnSpPr>
        <p:spPr>
          <a:xfrm>
            <a:off x="254001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ett pil 14"/>
          <p:cNvCxnSpPr/>
          <p:nvPr/>
        </p:nvCxnSpPr>
        <p:spPr>
          <a:xfrm>
            <a:off x="468979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tt pil 15"/>
          <p:cNvCxnSpPr/>
          <p:nvPr/>
        </p:nvCxnSpPr>
        <p:spPr>
          <a:xfrm rot="16200000">
            <a:off x="3644671" y="3026315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tt pil 16"/>
          <p:cNvCxnSpPr/>
          <p:nvPr/>
        </p:nvCxnSpPr>
        <p:spPr>
          <a:xfrm rot="16200000">
            <a:off x="3644671" y="4455134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kstSylinder 17"/>
          <p:cNvSpPr txBox="1"/>
          <p:nvPr/>
        </p:nvSpPr>
        <p:spPr>
          <a:xfrm>
            <a:off x="694508" y="1038540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Kognitiv modell for sinnemestring</a:t>
            </a:r>
          </a:p>
        </p:txBody>
      </p:sp>
      <p:sp>
        <p:nvSpPr>
          <p:cNvPr id="12" name="Rektangel 11"/>
          <p:cNvSpPr/>
          <p:nvPr/>
        </p:nvSpPr>
        <p:spPr>
          <a:xfrm>
            <a:off x="6885871" y="1475122"/>
            <a:ext cx="1270020" cy="120391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Skalering</a:t>
            </a:r>
          </a:p>
          <a:p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i timen</a:t>
            </a:r>
          </a:p>
          <a:p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2</a:t>
            </a:r>
          </a:p>
          <a:p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3</a:t>
            </a:r>
            <a:endParaRPr lang="nb-NO" sz="1400"/>
          </a:p>
        </p:txBody>
      </p:sp>
    </p:spTree>
    <p:extLst>
      <p:ext uri="{BB962C8B-B14F-4D97-AF65-F5344CB8AC3E}">
        <p14:creationId xmlns:p14="http://schemas.microsoft.com/office/powerpoint/2010/main" val="12917080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535109-459B-2B3B-A477-D154D8EB2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Nosebo</a:t>
            </a:r>
            <a:r>
              <a:rPr lang="nb-NO" dirty="0"/>
              <a:t> i behandlingsalliansen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22CD67B-CCED-2D59-EF2F-095D18ED6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Folk flest ønsker å være gode selv om de har handlet galt (fernissteorien, eks soldater)</a:t>
            </a:r>
          </a:p>
          <a:p>
            <a:r>
              <a:rPr lang="nb-NO" dirty="0"/>
              <a:t>Det vi tror om hverandre er det vi risikerer å fremkalle i hverandre også i en behandlingsrelasjon</a:t>
            </a:r>
          </a:p>
          <a:p>
            <a:r>
              <a:rPr lang="nb-NO" dirty="0"/>
              <a:t>Prøv å skille handlinger og person</a:t>
            </a:r>
          </a:p>
          <a:p>
            <a:r>
              <a:rPr lang="nb-NO" dirty="0"/>
              <a:t>Mange går i terapi for å kunne forholde seg til de i familie og nettverk som ikke går i terapi</a:t>
            </a:r>
          </a:p>
          <a:p>
            <a:r>
              <a:rPr lang="nb-NO" dirty="0"/>
              <a:t>Det er ikke nødvendigvis den sykeste i familien som møter i terapi, men den som tar mest ansvar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252108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81CD90D-8CF8-3372-552A-AD6711592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Dårlig samvittighet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CCB152-3804-EAC3-E7CB-CADD2619A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Pasienter som møter til terapi, etter at de har utøvd vold, sliter ofte med dårlig samvittighet og selvkritikk.</a:t>
            </a:r>
          </a:p>
          <a:p>
            <a:r>
              <a:rPr lang="nb-NO" dirty="0"/>
              <a:t>Problemet er de som er samvittighetsløse </a:t>
            </a:r>
          </a:p>
          <a:p>
            <a:r>
              <a:rPr lang="nb-NO" dirty="0"/>
              <a:t>Å møte til terapi betyr ofte at de ønsker å prestere bedre, noe som kan være et bra utgangspunkt for endringsarbeid</a:t>
            </a:r>
          </a:p>
          <a:p>
            <a:r>
              <a:rPr lang="nb-NO" dirty="0"/>
              <a:t>Så lenge pasienten ikke er i aktiv rus er det færre som fremstår som samvittighetsløse enn vi ofte tror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980977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Hjemme oppgave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kjenner at du har lyst å rope eller ta tak i barnet, ta ansvar ta en </a:t>
            </a:r>
            <a:r>
              <a:rPr lang="nb-NO" dirty="0" err="1"/>
              <a:t>Timeout</a:t>
            </a:r>
            <a:r>
              <a:rPr lang="nb-NO" dirty="0"/>
              <a:t> og forlat situasjonen</a:t>
            </a:r>
          </a:p>
          <a:p>
            <a:r>
              <a:rPr lang="nb-NO" dirty="0"/>
              <a:t>Minn deg selv på at barnet gjør helt normale handlinger for alderen. Det handler ikke om at barnet er respektløst eller at du ikke strekker til</a:t>
            </a:r>
          </a:p>
          <a:p>
            <a:r>
              <a:rPr lang="nb-NO" dirty="0"/>
              <a:t>Når pulsen har senket seg, gå tilbake til barnet, sett deg ned, se barnet i øynene og snakk med det på den måten du ønsker barnet skal snakke til deg.  </a:t>
            </a:r>
          </a:p>
          <a:p>
            <a:r>
              <a:rPr lang="nb-NO" dirty="0"/>
              <a:t>Husk at du er først og fremst en rollemodell som lærer barnet hvordan vi skal snakke til hverandre i hjemmet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52570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gir mestring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3023"/>
            <a:ext cx="6346825" cy="4734416"/>
          </a:xfrm>
        </p:spPr>
        <p:txBody>
          <a:bodyPr/>
          <a:lstStyle/>
          <a:p>
            <a:r>
              <a:rPr lang="nb-NO" dirty="0"/>
              <a:t>Å kunne øve på nye måter å møte barn på, med empati, gir mestring</a:t>
            </a:r>
          </a:p>
          <a:p>
            <a:r>
              <a:rPr lang="nb-NO" dirty="0"/>
              <a:t>Foreldre opplever mestring når barna kommer på fanget og prater uten å vurdere hva som er «trygt» å si</a:t>
            </a:r>
          </a:p>
          <a:p>
            <a:r>
              <a:rPr lang="nb-NO" dirty="0"/>
              <a:t>Skammen over å skremme eget barn og bli en dårlig utgave av seg selv er stor</a:t>
            </a:r>
          </a:p>
          <a:p>
            <a:r>
              <a:rPr lang="nb-NO" dirty="0"/>
              <a:t>Gleden av å erfare at barnet får tillit og at en blir en god utgave av seg selv er ofte like stor </a:t>
            </a:r>
          </a:p>
        </p:txBody>
      </p:sp>
    </p:spTree>
    <p:extLst>
      <p:ext uri="{BB962C8B-B14F-4D97-AF65-F5344CB8AC3E}">
        <p14:creationId xmlns:p14="http://schemas.microsoft.com/office/powerpoint/2010/main" val="369655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grov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56267"/>
            <a:ext cx="6346825" cy="4881171"/>
          </a:xfrm>
        </p:spPr>
        <p:txBody>
          <a:bodyPr/>
          <a:lstStyle/>
          <a:p>
            <a:r>
              <a:rPr lang="nb-NO" dirty="0"/>
              <a:t>Mossige (2007, 2016) viser at den grove volden dessverre har holdt seg stabil over tid</a:t>
            </a:r>
          </a:p>
          <a:p>
            <a:pPr marL="0" indent="0">
              <a:buNone/>
            </a:pPr>
            <a:r>
              <a:rPr lang="nb-NO" dirty="0"/>
              <a:t>For den grove, kriminelle volden hadde vi trengt:</a:t>
            </a:r>
          </a:p>
          <a:p>
            <a:r>
              <a:rPr lang="nb-NO" dirty="0"/>
              <a:t>Avhør av barn og utøver innen uker</a:t>
            </a:r>
          </a:p>
          <a:p>
            <a:r>
              <a:rPr lang="nb-NO" dirty="0"/>
              <a:t>Sak opp for retten innen få måneder</a:t>
            </a:r>
          </a:p>
          <a:p>
            <a:r>
              <a:rPr lang="nb-NO" dirty="0"/>
              <a:t>Mulighet for besøksforbud også overfor barn som er utsatt for vold/overgrep (ikke bare eks partner)</a:t>
            </a:r>
          </a:p>
          <a:p>
            <a:r>
              <a:rPr lang="nb-NO" dirty="0"/>
              <a:t>Tilbud om terapi til voldsutsatt</a:t>
            </a:r>
          </a:p>
          <a:p>
            <a:r>
              <a:rPr lang="nb-NO" dirty="0"/>
              <a:t>Tilbud om terapi til utøver</a:t>
            </a:r>
          </a:p>
          <a:p>
            <a:r>
              <a:rPr lang="nb-NO" dirty="0" err="1"/>
              <a:t>Brøset</a:t>
            </a:r>
            <a:r>
              <a:rPr lang="nb-NO" dirty="0"/>
              <a:t> grupper, Alternativ til vold, PTSD team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88289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mildere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Mossige (2007, 2016) viser at vi er på rett vei. Mild vold utført av mødre gikk ned fra 19-13% fra 2007-2016</a:t>
            </a:r>
          </a:p>
          <a:p>
            <a:r>
              <a:rPr lang="nb-NO" dirty="0"/>
              <a:t>Dagens foreldre er opptatt av  å skaffe seg kunnskap om hva som er bra for barn og bryte  negative generasjonsmønster av sinne og vold</a:t>
            </a:r>
          </a:p>
          <a:p>
            <a:r>
              <a:rPr lang="nb-NO" dirty="0"/>
              <a:t>Tilgang på foreldreveiledning som ICDP</a:t>
            </a:r>
          </a:p>
          <a:p>
            <a:r>
              <a:rPr lang="nb-NO" dirty="0"/>
              <a:t>Tilgang på selvhjelpmateriell som littsint.no</a:t>
            </a:r>
          </a:p>
          <a:p>
            <a:r>
              <a:rPr lang="nb-NO" dirty="0"/>
              <a:t>Littsint.no har over 100 nye brukere hver dag og link til alle familievernkontor, ATV-kontor og </a:t>
            </a:r>
            <a:r>
              <a:rPr lang="nb-NO" dirty="0" err="1"/>
              <a:t>Brøset</a:t>
            </a:r>
            <a:r>
              <a:rPr lang="nb-NO" dirty="0"/>
              <a:t>-grupper, for de som ønsker mer hjelp enn selvhjelp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337225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Littsint- metodikkens mål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Hjelpe foreldre til å se hvordan erfaringer i egen barndom skaper feilslutninger som gjør at foreldre føler seg angrepet og hjelpeløse i møte med barnet</a:t>
            </a:r>
          </a:p>
          <a:p>
            <a:r>
              <a:rPr lang="nb-NO" dirty="0"/>
              <a:t>Hjelpe foreldre til å se at de alltid har ett valg når det gjelder å fortolke og reagere på barnets handlinger</a:t>
            </a:r>
          </a:p>
          <a:p>
            <a:r>
              <a:rPr lang="nb-NO" dirty="0"/>
              <a:t>Hjelpe foreldre til å bli klar over at økt kroppslig aktivering gjør at vi lettere tror på feilslutningene</a:t>
            </a:r>
          </a:p>
          <a:p>
            <a:r>
              <a:rPr lang="nb-NO" dirty="0"/>
              <a:t>Hjelpe foreldre til å bli bedre kjent med egen selvkritikk og starte arbeidet med å bekjempe lav selvfølelse og skam</a:t>
            </a:r>
          </a:p>
        </p:txBody>
      </p:sp>
    </p:spTree>
    <p:extLst>
      <p:ext uri="{BB962C8B-B14F-4D97-AF65-F5344CB8AC3E}">
        <p14:creationId xmlns:p14="http://schemas.microsoft.com/office/powerpoint/2010/main" val="426937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Filetti</a:t>
            </a:r>
            <a:r>
              <a:rPr lang="nb-NO" dirty="0"/>
              <a:t> 2009: </a:t>
            </a:r>
            <a:br>
              <a:rPr lang="nb-NO" dirty="0"/>
            </a:br>
            <a:r>
              <a:rPr lang="nb-NO" dirty="0"/>
              <a:t>The </a:t>
            </a:r>
            <a:r>
              <a:rPr lang="nb-NO" dirty="0" err="1"/>
              <a:t>adverse</a:t>
            </a:r>
            <a:r>
              <a:rPr lang="nb-NO" dirty="0"/>
              <a:t> </a:t>
            </a:r>
            <a:r>
              <a:rPr lang="nb-NO" dirty="0" err="1"/>
              <a:t>childhood</a:t>
            </a:r>
            <a:r>
              <a:rPr lang="nb-NO" dirty="0"/>
              <a:t> </a:t>
            </a:r>
            <a:r>
              <a:rPr lang="nb-NO" dirty="0" err="1"/>
              <a:t>experiences</a:t>
            </a:r>
            <a:r>
              <a:rPr lang="nb-NO" dirty="0"/>
              <a:t> </a:t>
            </a:r>
            <a:r>
              <a:rPr lang="nb-NO" dirty="0" err="1"/>
              <a:t>study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Har fulgt 17 000 personer i et normal utvalg</a:t>
            </a:r>
          </a:p>
          <a:p>
            <a:r>
              <a:rPr lang="nb-NO" dirty="0"/>
              <a:t>Viser sterke sammenhenger mellom livsbelastninger i barndommen (vold, misbruk) og fysiske og psykiske lidelser i voksen alder.</a:t>
            </a:r>
          </a:p>
          <a:p>
            <a:r>
              <a:rPr lang="nb-NO" dirty="0"/>
              <a:t>Å vokse opp som vitne til- eller bli utsatt for vold, er den sterkeste helsemessige risikofaktor for tidlig død (20 årene). Dødsårsaken er like ofte kreft og hjerteinfarkt som rusutløst eller selvmord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38588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gir lykke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 barn jeg snakket med om lykke sa: </a:t>
            </a:r>
          </a:p>
          <a:p>
            <a:r>
              <a:rPr lang="nb-NO" dirty="0"/>
              <a:t>«lykke er å kunne si det en tenker uten å måtte tenke på hva en sier»</a:t>
            </a:r>
          </a:p>
          <a:p>
            <a:r>
              <a:rPr lang="nb-NO" dirty="0"/>
              <a:t>Det er lykke for både barn og foreldre at barn skal føle seg fri, tenke høyt og stole på at de blir tålt og møtt på sine tanker og følelser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544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Da lykkeliten kom til verden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Den Norske legeforening har utarbeidet en rapport (2010) på bakgrunn av bl.a. ACE-studien</a:t>
            </a:r>
          </a:p>
          <a:p>
            <a:r>
              <a:rPr lang="nb-NO" dirty="0"/>
              <a:t>Resultatene fra ACE studien viser at virkningen av negative erfaringer i barndommen er sterke, akkumulerende og avgjørende for senere helseproblemer og for tidlig død.</a:t>
            </a:r>
          </a:p>
          <a:p>
            <a:r>
              <a:rPr lang="nb-NO" dirty="0"/>
              <a:t>Det innebærer at mange vanlige lidelser i voksen alder må tolkes som et resultat av forhold i barndommen, og at nødvendige forebyggende og behandlende tiltak innrettes deretter.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31212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Også mild vold skader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err="1"/>
              <a:t>Kirkengen</a:t>
            </a:r>
            <a:r>
              <a:rPr lang="nb-NO" dirty="0"/>
              <a:t> (2009) Hvorfor krenkede barn blir syke voksne</a:t>
            </a:r>
          </a:p>
          <a:p>
            <a:r>
              <a:rPr lang="nb-NO" dirty="0"/>
              <a:t>Uforutsigbare reaksjoner fra voksne, i form av vold og ukontrollerbart sinne over tid, skaper avmakt og helseskade hos barn</a:t>
            </a:r>
          </a:p>
          <a:p>
            <a:r>
              <a:rPr lang="nb-NO" dirty="0"/>
              <a:t>Å leve i beredskap svekker immunforsvaret og øker risikoen for kreft, hjertelidelser og psykiske problemer</a:t>
            </a:r>
          </a:p>
          <a:p>
            <a:r>
              <a:rPr lang="nb-NO" dirty="0"/>
              <a:t>Å leve i beredskap/ stress øker kortisol-nivået og skaper en nevrotoksisk tilstand i hjernen, noe som skaper celledød og forsinker normal utvikling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6784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Oppdragervold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Instrumentell: Kontrollert, har en bestemt hensikt. Lære hva som er «rett». Overføring av erfaringer fra egen barndom. «Tidlig krøkes som god krok skal bli» </a:t>
            </a:r>
          </a:p>
          <a:p>
            <a:r>
              <a:rPr lang="nb-NO" dirty="0"/>
              <a:t>Impulsiv: Lav frustrasjonstoleranse. Foreldre som sliter med egne problemer i hverdagen (økonomi, parproblemer, traumer, rusproblemer )</a:t>
            </a:r>
          </a:p>
          <a:p>
            <a:r>
              <a:rPr lang="nb-NO" dirty="0"/>
              <a:t>Skillet mellom instrumentell og impulsiv oppdragervold må ikke føre til bagatellisering av hvilke skadevirkninger begge former for vold påfører barnet.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5404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FNs Barnekonvensjon fra 1989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Barneloven fra 1991: sikring av barns rettigheter med forbud mot fysisk vold mot barn</a:t>
            </a:r>
          </a:p>
          <a:p>
            <a:r>
              <a:rPr lang="nb-NO" dirty="0"/>
              <a:t>Revisjon i 2010: presiserer forbud mot å slå, klapse, true eller skade barns psykiske eller fysiske helse</a:t>
            </a:r>
          </a:p>
          <a:p>
            <a:r>
              <a:rPr lang="nb-NO" dirty="0"/>
              <a:t>Barnekonvensjonen: Med begrepet oppdragervold menes oppdragelse basert på frykt i stedet for tillit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38117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5736</TotalTime>
  <Words>3714</Words>
  <Application>Microsoft Office PowerPoint</Application>
  <PresentationFormat>Skjermfremvisning (4:3)</PresentationFormat>
  <Paragraphs>307</Paragraphs>
  <Slides>50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50</vt:i4>
      </vt:variant>
    </vt:vector>
  </HeadingPairs>
  <TitlesOfParts>
    <vt:vector size="55" baseType="lpstr">
      <vt:lpstr>Arial</vt:lpstr>
      <vt:lpstr>Calibri</vt:lpstr>
      <vt:lpstr>Candara</vt:lpstr>
      <vt:lpstr>Lucida Grande</vt:lpstr>
      <vt:lpstr>Office-tema</vt:lpstr>
      <vt:lpstr>Littsint.no  Fra frykt- til tillitsbasert oppdragelse </vt:lpstr>
      <vt:lpstr>littsint.no</vt:lpstr>
      <vt:lpstr>Littsint</vt:lpstr>
      <vt:lpstr>Utbredelse av vold mot barn i Norge</vt:lpstr>
      <vt:lpstr>Filetti 2009:  The adverse childhood experiences study</vt:lpstr>
      <vt:lpstr>Da lykkeliten kom til verden</vt:lpstr>
      <vt:lpstr>Også mild vold skader barn</vt:lpstr>
      <vt:lpstr>Oppdragervold</vt:lpstr>
      <vt:lpstr>FNs Barnekonvensjon fra 1989</vt:lpstr>
      <vt:lpstr>Opplevelse av skyld og skam</vt:lpstr>
      <vt:lpstr>PTSD</vt:lpstr>
      <vt:lpstr>Konsekvenser av PTSD</vt:lpstr>
      <vt:lpstr>Vagusnerven</vt:lpstr>
      <vt:lpstr>Toleransevindu modellen </vt:lpstr>
      <vt:lpstr>Følelses regulering</vt:lpstr>
      <vt:lpstr>Trygghet før læring</vt:lpstr>
      <vt:lpstr>Nocebo: Hvordan vi tenker om barn</vt:lpstr>
      <vt:lpstr>Kunnskap om barn</vt:lpstr>
      <vt:lpstr>Kunnskap til foreldre</vt:lpstr>
      <vt:lpstr>ICDP- å se seg selv utenfra og barnet innenfra</vt:lpstr>
      <vt:lpstr>Foreldre kan ha nytte av Timeout</vt:lpstr>
      <vt:lpstr>Nyttige Timeouter på 1 minutt</vt:lpstr>
      <vt:lpstr>Tankens kraft: Øvelse «hvit stokk»</vt:lpstr>
      <vt:lpstr>Øvelse «hvit stokk»</vt:lpstr>
      <vt:lpstr>Empati vs kjefting</vt:lpstr>
      <vt:lpstr>Tankens kraft</vt:lpstr>
      <vt:lpstr>Vi snakker med oss selv hele tiden</vt:lpstr>
      <vt:lpstr>Feilslutninger</vt:lpstr>
      <vt:lpstr>Kroppslig aktivering</vt:lpstr>
      <vt:lpstr>En situasjon </vt:lpstr>
      <vt:lpstr>Littsint: konkretisering</vt:lpstr>
      <vt:lpstr>PowerPoint-presentasjon</vt:lpstr>
      <vt:lpstr>PowerPoint-presentasjon</vt:lpstr>
      <vt:lpstr>Skape håp for endring</vt:lpstr>
      <vt:lpstr>PowerPoint-presentasjon</vt:lpstr>
      <vt:lpstr>NAT: Skalering av sannhet</vt:lpstr>
      <vt:lpstr>Ny mestring gir håp og motivasjon</vt:lpstr>
      <vt:lpstr>Selvkritikk</vt:lpstr>
      <vt:lpstr>Littsint: å kunne velge empati</vt:lpstr>
      <vt:lpstr>Tankefeller</vt:lpstr>
      <vt:lpstr>Kognitiv modell</vt:lpstr>
      <vt:lpstr>PowerPoint-presentasjon</vt:lpstr>
      <vt:lpstr>Nosebo i behandlingsalliansen</vt:lpstr>
      <vt:lpstr>Dårlig samvittighet</vt:lpstr>
      <vt:lpstr>Hjemme oppgave</vt:lpstr>
      <vt:lpstr>Øvelse gir mestring</vt:lpstr>
      <vt:lpstr>Folkehelse: grov vold</vt:lpstr>
      <vt:lpstr>Folkehelse: mildere vold</vt:lpstr>
      <vt:lpstr>Littsint- metodikkens mål</vt:lpstr>
      <vt:lpstr>Empati gir lykke</vt:lpstr>
    </vt:vector>
  </TitlesOfParts>
  <Company>BUFETAT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i sinnemestring</dc:title>
  <dc:subject>for foreldre - del 1</dc:subject>
  <dc:creator>Steinar Sunde</dc:creator>
  <cp:lastModifiedBy>Steinar Arne Sunde</cp:lastModifiedBy>
  <cp:revision>327</cp:revision>
  <cp:lastPrinted>2026-02-23T12:46:03Z</cp:lastPrinted>
  <dcterms:created xsi:type="dcterms:W3CDTF">2014-01-24T11:59:37Z</dcterms:created>
  <dcterms:modified xsi:type="dcterms:W3CDTF">2026-02-24T11:43:57Z</dcterms:modified>
</cp:coreProperties>
</file>