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97" r:id="rId3"/>
    <p:sldId id="308" r:id="rId4"/>
    <p:sldId id="260" r:id="rId5"/>
    <p:sldId id="280" r:id="rId6"/>
    <p:sldId id="262" r:id="rId7"/>
    <p:sldId id="263" r:id="rId8"/>
    <p:sldId id="293" r:id="rId9"/>
    <p:sldId id="292" r:id="rId10"/>
    <p:sldId id="320" r:id="rId11"/>
    <p:sldId id="319" r:id="rId12"/>
    <p:sldId id="321" r:id="rId13"/>
    <p:sldId id="339" r:id="rId14"/>
    <p:sldId id="324" r:id="rId15"/>
    <p:sldId id="342" r:id="rId16"/>
    <p:sldId id="340" r:id="rId17"/>
    <p:sldId id="331" r:id="rId18"/>
    <p:sldId id="294" r:id="rId19"/>
    <p:sldId id="310" r:id="rId20"/>
    <p:sldId id="295" r:id="rId21"/>
    <p:sldId id="330" r:id="rId22"/>
    <p:sldId id="341" r:id="rId23"/>
    <p:sldId id="274" r:id="rId24"/>
    <p:sldId id="329" r:id="rId25"/>
    <p:sldId id="302" r:id="rId26"/>
    <p:sldId id="322" r:id="rId27"/>
    <p:sldId id="271" r:id="rId28"/>
    <p:sldId id="299" r:id="rId29"/>
    <p:sldId id="300" r:id="rId30"/>
    <p:sldId id="275" r:id="rId31"/>
    <p:sldId id="265" r:id="rId32"/>
    <p:sldId id="285" r:id="rId33"/>
    <p:sldId id="286" r:id="rId34"/>
    <p:sldId id="303" r:id="rId35"/>
    <p:sldId id="287" r:id="rId36"/>
    <p:sldId id="328" r:id="rId37"/>
    <p:sldId id="327" r:id="rId38"/>
    <p:sldId id="301" r:id="rId39"/>
    <p:sldId id="312" r:id="rId40"/>
    <p:sldId id="326" r:id="rId41"/>
    <p:sldId id="272" r:id="rId42"/>
    <p:sldId id="288" r:id="rId43"/>
    <p:sldId id="337" r:id="rId44"/>
    <p:sldId id="338" r:id="rId45"/>
    <p:sldId id="281" r:id="rId46"/>
    <p:sldId id="313" r:id="rId47"/>
    <p:sldId id="306" r:id="rId48"/>
    <p:sldId id="307" r:id="rId49"/>
    <p:sldId id="296" r:id="rId50"/>
    <p:sldId id="314" r:id="rId51"/>
  </p:sldIdLst>
  <p:sldSz cx="9144000" cy="6858000" type="screen4x3"/>
  <p:notesSz cx="6794500" cy="99314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4702"/>
  </p:normalViewPr>
  <p:slideViewPr>
    <p:cSldViewPr snapToGrid="0" snapToObjects="1">
      <p:cViewPr varScale="1">
        <p:scale>
          <a:sx n="70" d="100"/>
          <a:sy n="70" d="100"/>
        </p:scale>
        <p:origin x="1448" y="52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890" y="1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24.02.2026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3" y="4779904"/>
            <a:ext cx="5436235" cy="3909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890" y="9432766"/>
            <a:ext cx="2945024" cy="498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24.02.2026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24.02.2026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111" y="1306169"/>
            <a:ext cx="8063089" cy="1470025"/>
          </a:xfrm>
        </p:spPr>
        <p:txBody>
          <a:bodyPr>
            <a:normAutofit/>
          </a:bodyPr>
          <a:lstStyle/>
          <a:p>
            <a:r>
              <a:rPr lang="nb-NO" dirty="0"/>
              <a:t>Littsint.no</a:t>
            </a:r>
            <a:br>
              <a:rPr lang="nb-NO" dirty="0"/>
            </a:br>
            <a:r>
              <a:rPr lang="nb-NO" sz="3200" dirty="0"/>
              <a:t> Fra frykt- til tillitsbasert oppdragelse 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06311" y="2885699"/>
            <a:ext cx="6666089" cy="1752600"/>
          </a:xfrm>
        </p:spPr>
        <p:txBody>
          <a:bodyPr>
            <a:noAutofit/>
          </a:bodyPr>
          <a:lstStyle/>
          <a:p>
            <a:endParaRPr lang="nb-NO" sz="3200" dirty="0"/>
          </a:p>
          <a:p>
            <a:r>
              <a:rPr lang="nb-NO" sz="3200" dirty="0"/>
              <a:t>Steinar Sunde</a:t>
            </a:r>
          </a:p>
          <a:p>
            <a:r>
              <a:rPr lang="nb-NO" sz="32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487300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barn utsettes for sinne og vold de ikke kan beskytte seg mot eller forstå, er den naturlige psykologiske reaksjonen å skape en opplevelse av kontroll ved å ta skyld for det som skjer </a:t>
            </a:r>
          </a:p>
          <a:p>
            <a:r>
              <a:rPr lang="nb-NO" dirty="0"/>
              <a:t>Prisen barna ofte betaler er  å vokse opp med en uforståelig skam og dårlig selvfølelse </a:t>
            </a:r>
          </a:p>
          <a:p>
            <a:r>
              <a:rPr lang="nb-NO" dirty="0"/>
              <a:t>Økt sannsynlighet for utvikling av PF</a:t>
            </a:r>
          </a:p>
          <a:p>
            <a:r>
              <a:rPr lang="nb-NO" dirty="0"/>
              <a:t>Noen utvikler PTSD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298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Ca</a:t>
            </a:r>
            <a:r>
              <a:rPr lang="nb-NO" dirty="0"/>
              <a:t> 55000 personer i Norge har PTSD til en hver tid</a:t>
            </a:r>
          </a:p>
          <a:p>
            <a:r>
              <a:rPr lang="nb-NO" dirty="0"/>
              <a:t>Utvikles hos personer som har vært vitne til eller utsatt for situasjoner som kunne ført til alvorlig skade/død</a:t>
            </a:r>
          </a:p>
          <a:p>
            <a:r>
              <a:rPr lang="nb-NO" dirty="0"/>
              <a:t>Påtrengende minner (flashbacks)</a:t>
            </a:r>
          </a:p>
          <a:p>
            <a:r>
              <a:rPr lang="nb-NO" dirty="0"/>
              <a:t>Unngåelsesreaksjoner (på tanker, følelser, personer)</a:t>
            </a:r>
          </a:p>
          <a:p>
            <a:r>
              <a:rPr lang="nb-NO" dirty="0"/>
              <a:t>Kroppslig aktivering (kamp/flukt, som om i fare) </a:t>
            </a:r>
          </a:p>
          <a:p>
            <a:r>
              <a:rPr lang="nb-NO" dirty="0"/>
              <a:t>Urolig søvn, irritabilitet, sinne, konsentrasjonsproblem</a:t>
            </a:r>
          </a:p>
          <a:p>
            <a:r>
              <a:rPr lang="nb-NO" dirty="0"/>
              <a:t>Minnebilder fragmentert og dårlig organisert</a:t>
            </a:r>
          </a:p>
        </p:txBody>
      </p:sp>
    </p:spTree>
    <p:extLst>
      <p:ext uri="{BB962C8B-B14F-4D97-AF65-F5344CB8AC3E}">
        <p14:creationId xmlns:p14="http://schemas.microsoft.com/office/powerpoint/2010/main" val="228175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Konsekvenser av 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Endrer tanker om seg selv, andre og verden og opplever å miste kontroll over egne følelser</a:t>
            </a:r>
          </a:p>
          <a:p>
            <a:r>
              <a:rPr lang="nb-NO" dirty="0"/>
              <a:t>Negative vurderinger av seg selv (jeg er fæl)</a:t>
            </a:r>
          </a:p>
          <a:p>
            <a:r>
              <a:rPr lang="nb-NO" dirty="0"/>
              <a:t>Negativ vurdering av andre (ikke til å stole på)</a:t>
            </a:r>
          </a:p>
          <a:p>
            <a:r>
              <a:rPr lang="nb-NO" dirty="0"/>
              <a:t>Negativ vurdering av verden (verden er ond)</a:t>
            </a:r>
          </a:p>
          <a:p>
            <a:r>
              <a:rPr lang="nb-NO" dirty="0"/>
              <a:t>Opplever å «sitte fast» i gjenopplevelser (flashbacks)</a:t>
            </a:r>
          </a:p>
          <a:p>
            <a:r>
              <a:rPr lang="nb-NO" dirty="0"/>
              <a:t>Opprettet traumeteam nasjonalt CT-PTSD (Oxford)</a:t>
            </a:r>
          </a:p>
          <a:p>
            <a:r>
              <a:rPr lang="nb-NO" dirty="0" err="1"/>
              <a:t>Bregman</a:t>
            </a:r>
            <a:r>
              <a:rPr lang="nb-NO" dirty="0"/>
              <a:t> (2020) Folk flest er gode</a:t>
            </a:r>
          </a:p>
        </p:txBody>
      </p:sp>
    </p:spTree>
    <p:extLst>
      <p:ext uri="{BB962C8B-B14F-4D97-AF65-F5344CB8AC3E}">
        <p14:creationId xmlns:p14="http://schemas.microsoft.com/office/powerpoint/2010/main" val="31610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D673DA-CDCF-6123-F207-58BB086C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Vagusnerven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AE0C39B-AB8F-0386-0CB6-0BBB1D006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Roer ned stress ved å aktivere det parasympatiske nervesystemet</a:t>
            </a:r>
          </a:p>
          <a:p>
            <a:r>
              <a:rPr lang="nb-NO" dirty="0"/>
              <a:t>Vedvarende utrygghet og stress bidrar til lav </a:t>
            </a:r>
            <a:r>
              <a:rPr lang="nb-NO" dirty="0" err="1"/>
              <a:t>vagustone</a:t>
            </a:r>
            <a:r>
              <a:rPr lang="nb-NO" dirty="0"/>
              <a:t> med påfølgende helse utfordringer</a:t>
            </a:r>
          </a:p>
          <a:p>
            <a:r>
              <a:rPr lang="nb-NO" dirty="0"/>
              <a:t>Kroppen går raskere i stressmodus, blir lettere utmattet og mer smertesensitiv</a:t>
            </a:r>
          </a:p>
          <a:p>
            <a:r>
              <a:rPr lang="nb-NO" dirty="0"/>
              <a:t>Bidrar ofte til smalere toleransevindu hvor alarmsystemet trumfer regulering</a:t>
            </a:r>
          </a:p>
        </p:txBody>
      </p:sp>
    </p:spTree>
    <p:extLst>
      <p:ext uri="{BB962C8B-B14F-4D97-AF65-F5344CB8AC3E}">
        <p14:creationId xmlns:p14="http://schemas.microsoft.com/office/powerpoint/2010/main" val="4107494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Toleransevindu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47447"/>
            <a:ext cx="6346825" cy="478999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Toleransevinduet er feltet av moderat aktivering der vi kan tenke, reflektere, føle og lære (</a:t>
            </a:r>
            <a:r>
              <a:rPr lang="nb-NO" dirty="0" err="1"/>
              <a:t>Siegel</a:t>
            </a:r>
            <a:r>
              <a:rPr lang="nb-NO" dirty="0"/>
              <a:t> 1999)</a:t>
            </a:r>
          </a:p>
          <a:p>
            <a:r>
              <a:rPr lang="nb-NO" dirty="0"/>
              <a:t>Logikkhjernen blir hemmet når vi utsettes for fare. Kroppen settes i beredskap og  overaktiverings- responsene (kamp og flukt) eller underaktiverings- responsen (frys) settes i gang automatisk</a:t>
            </a:r>
          </a:p>
          <a:p>
            <a:r>
              <a:rPr lang="nb-NO" dirty="0"/>
              <a:t>Under opplevd fare er de vanlige mekanismene for å sortere og lagre minner i tid og sammenheng utilgjengelig. Minner blir derfor lagret som fragmenter</a:t>
            </a:r>
          </a:p>
          <a:p>
            <a:r>
              <a:rPr lang="nb-NO" dirty="0"/>
              <a:t>Barn lærer lite når de er redde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661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225B21-6FFA-FA82-11E2-4F3C7A7EF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Følelses regulering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14663B-BE1C-DCEB-4C74-B438F4346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Frontallappene som regulerer følelser er ikke ferdig utviklet før tidlig i 20- årene. </a:t>
            </a:r>
          </a:p>
          <a:p>
            <a:r>
              <a:rPr lang="nb-NO" dirty="0"/>
              <a:t>Foreldre må være barnets forntallapper de første leveårene ved å regulere ned seg selv først for så å hjelpe barnet (ta på din egen maske før du hjelper andre)</a:t>
            </a:r>
          </a:p>
          <a:p>
            <a:r>
              <a:rPr lang="nb-NO" dirty="0"/>
              <a:t>Tenåringer har heller ikke ferdig utviklede frontallapper. Sterke følelser kan være manglende evne til regulering ikke manglende motivasjon</a:t>
            </a:r>
          </a:p>
        </p:txBody>
      </p:sp>
    </p:spTree>
    <p:extLst>
      <p:ext uri="{BB962C8B-B14F-4D97-AF65-F5344CB8AC3E}">
        <p14:creationId xmlns:p14="http://schemas.microsoft.com/office/powerpoint/2010/main" val="3383031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E7BE18-500C-1F49-3947-5BCD64B2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Trygghet før læring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4E3377-7586-219D-7B52-410C320AA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trenger først og fremst voksne som tåler dem, både hjemme og på skolen, før de kan lære noe</a:t>
            </a:r>
          </a:p>
          <a:p>
            <a:r>
              <a:rPr lang="nb-NO" dirty="0"/>
              <a:t>Når relasjonene oppleves trygge blir kroppen regulert og fellesskapet oppleves meningsfullt</a:t>
            </a:r>
          </a:p>
          <a:p>
            <a:r>
              <a:rPr lang="nb-NO" dirty="0"/>
              <a:t>Å bli sett og møtt med realistiske forventninger tilpasset egne forutsetninger styrker både læring, trivsel og psykisk helse</a:t>
            </a:r>
          </a:p>
          <a:p>
            <a:r>
              <a:rPr lang="nb-NO" dirty="0"/>
              <a:t>Foreldre som beskriver barna som eldre en de er har større samspillsutfordringer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0190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7CFC23-0B0A-6F30-F8F5-8D4836E4E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Nocebo</a:t>
            </a:r>
            <a:r>
              <a:rPr lang="nb-NO" dirty="0"/>
              <a:t>: Hvordan vi tenker om barn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E92DAC8-1C99-2FE2-2D2C-FCD35A656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Det vi tror om hverandre er det vi risikerer å fremkalle i hverandre</a:t>
            </a:r>
          </a:p>
          <a:p>
            <a:r>
              <a:rPr lang="nb-NO" sz="2400" dirty="0"/>
              <a:t>Dersom vi tror at barnet er respektløst og uoppdragent, behandler vi barnet deretter og på den måten får vi frem det verste i hverandre</a:t>
            </a:r>
          </a:p>
          <a:p>
            <a:r>
              <a:rPr lang="nb-NO" sz="2400" dirty="0"/>
              <a:t>Fortolkning av barn kan bli selvoppfyllende</a:t>
            </a:r>
          </a:p>
        </p:txBody>
      </p:sp>
    </p:spTree>
    <p:extLst>
      <p:ext uri="{BB962C8B-B14F-4D97-AF65-F5344CB8AC3E}">
        <p14:creationId xmlns:p14="http://schemas.microsoft.com/office/powerpoint/2010/main" val="4015899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til foreldre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Astri Lindgren: «gi barnet kjærlighet, mer kjærlighet og enda mer kjærlighet, så kommer oppdragelsen av seg selv»</a:t>
            </a:r>
          </a:p>
          <a:p>
            <a:r>
              <a:rPr lang="nb-NO" dirty="0"/>
              <a:t>Montgomery (2018): «En vanlig misforståelse er at barneoppdragelse er det du gjør når barnet oppfører seg dårlig, barneoppdragelse er alt du gjør sammen med barnet ditt»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FNs barnekonvensjon (1989) definerer oppdragervold som oppdragelse basert på frykt i stedet for tillit. Littsint har som mål å hjelpe flest mulig foreldre til tillitsbasert i stedet for fryktbasert oppdragelse. </a:t>
            </a:r>
          </a:p>
          <a:p>
            <a:r>
              <a:rPr lang="nb-NO" dirty="0"/>
              <a:t>Bakgrunn for utvikling av nettsiden littsint.no med selvhjelpsmateriell, var forskning som viste at vold mot barn både var mer vanlig og skadelig en tidligere antatt i Norge</a:t>
            </a:r>
          </a:p>
          <a:p>
            <a:r>
              <a:rPr lang="nb-NO" dirty="0"/>
              <a:t>Littsint.no er utviklet innen familievernet med støtte fra Barne-Ungdom og Familie-direktoratet </a:t>
            </a:r>
          </a:p>
          <a:p>
            <a:r>
              <a:rPr lang="nb-NO" dirty="0"/>
              <a:t>Littsint.no hadde over 40 000 nye brukere i 2025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ICDP- </a:t>
            </a:r>
            <a:r>
              <a:rPr lang="nb-NO" sz="2700" dirty="0"/>
              <a:t>å se seg selv utenfra og barnet innenfra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Vis at du er glad i barnet ditt</a:t>
            </a:r>
          </a:p>
          <a:p>
            <a:r>
              <a:rPr lang="nb-NO" dirty="0"/>
              <a:t>Se og følg barnets initiativ</a:t>
            </a:r>
          </a:p>
          <a:p>
            <a:r>
              <a:rPr lang="nb-NO" dirty="0"/>
              <a:t>Ta del i barnets følelser</a:t>
            </a:r>
          </a:p>
          <a:p>
            <a:r>
              <a:rPr lang="nb-NO" dirty="0"/>
              <a:t>Gi ros og anerkjennelse</a:t>
            </a:r>
          </a:p>
          <a:p>
            <a:r>
              <a:rPr lang="nb-NO" dirty="0"/>
              <a:t>Felles oppmerksomhet</a:t>
            </a:r>
          </a:p>
          <a:p>
            <a:r>
              <a:rPr lang="nb-NO" dirty="0"/>
              <a:t>Gi mening til opplevelser</a:t>
            </a:r>
          </a:p>
          <a:p>
            <a:r>
              <a:rPr lang="nb-NO" dirty="0"/>
              <a:t>Lag sammenhenger</a:t>
            </a:r>
          </a:p>
          <a:p>
            <a:r>
              <a:rPr lang="nb-NO" dirty="0"/>
              <a:t>Planlegge, støtte, legge til rette og sette positive grenser 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3356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trene på å regulere seg ned</a:t>
            </a:r>
          </a:p>
          <a:p>
            <a:r>
              <a:rPr lang="nb-NO" dirty="0"/>
              <a:t>Foreldre kan hjelpe barnet til å finne roen ved først å regulere seg selv ned og på den måten fungere som frontallappene til barnet</a:t>
            </a:r>
          </a:p>
          <a:p>
            <a:r>
              <a:rPr lang="nb-NO" dirty="0"/>
              <a:t>Littsint i hverdagen video 4 </a:t>
            </a:r>
            <a:r>
              <a:rPr lang="nb-NO" dirty="0" err="1"/>
              <a:t>Timeout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D854CF-DCA2-2625-64F4-4D1A7A35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Nyttige </a:t>
            </a:r>
            <a:r>
              <a:rPr lang="nb-NO" dirty="0" err="1"/>
              <a:t>Timeouter</a:t>
            </a:r>
            <a:r>
              <a:rPr lang="nb-NO" dirty="0"/>
              <a:t> på 1 minutt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E175D16-5A87-9F61-87DD-CC2D7DF7F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Pust inn gjennom nesen i 4  sekunder og ut i 6 sekunder minimum 5 ganger</a:t>
            </a:r>
          </a:p>
          <a:p>
            <a:r>
              <a:rPr lang="nb-NO" dirty="0"/>
              <a:t>Skyll hendene i kaldt vann i 30-60 sekunder</a:t>
            </a:r>
          </a:p>
          <a:p>
            <a:r>
              <a:rPr lang="nb-NO" dirty="0"/>
              <a:t>Legg en kald klut på nakken i 30 sekunder</a:t>
            </a:r>
          </a:p>
          <a:p>
            <a:r>
              <a:rPr lang="nb-NO" dirty="0"/>
              <a:t>Når pulsen har senket seg, gå tilbake til barnet, sett deg ned og snakk med det på den måten du ønsker barnet skal snakke til deg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4494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kraft: 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444" y="1986844"/>
            <a:ext cx="6239581" cy="4350594"/>
          </a:xfrm>
        </p:spPr>
        <p:txBody>
          <a:bodyPr>
            <a:normAutofit/>
          </a:bodyPr>
          <a:lstStyle/>
          <a:p>
            <a:r>
              <a:rPr lang="nb-NO" dirty="0"/>
              <a:t>Du står i kø, noen kommer bakfra og sparker </a:t>
            </a:r>
            <a:br>
              <a:rPr lang="nb-NO" dirty="0"/>
            </a:br>
            <a:r>
              <a:rPr lang="nb-NO" dirty="0"/>
              <a:t>deg hardt på leggen. Før du snur deg og ser hvem som står bak deg:</a:t>
            </a:r>
            <a:br>
              <a:rPr lang="nb-NO" dirty="0"/>
            </a:br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du i kroppen av aktivering?</a:t>
            </a:r>
          </a:p>
          <a:p>
            <a:r>
              <a:rPr lang="nb-NO" dirty="0"/>
              <a:t>Hva får du lyst til å gjøre?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0789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snur deg, ser du at det står en blind mann med en hvit stokk bak deg, som har gått seg på deg</a:t>
            </a:r>
          </a:p>
          <a:p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 du i kroppen av aktivering?</a:t>
            </a:r>
          </a:p>
          <a:p>
            <a:r>
              <a:rPr lang="nb-NO" dirty="0"/>
              <a:t>Hva får du lyst til å gjøre?</a:t>
            </a:r>
          </a:p>
        </p:txBody>
      </p:sp>
    </p:spTree>
    <p:extLst>
      <p:ext uri="{BB962C8B-B14F-4D97-AF65-F5344CB8AC3E}">
        <p14:creationId xmlns:p14="http://schemas.microsoft.com/office/powerpoint/2010/main" val="1705276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</a:t>
            </a:r>
            <a:r>
              <a:rPr lang="nb-NO" dirty="0" err="1"/>
              <a:t>vs</a:t>
            </a:r>
            <a:r>
              <a:rPr lang="nb-NO" dirty="0"/>
              <a:t> kjefting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Over 80% antar umiddelbart at den som sparker, sparker med vilje. Hjertet slår raskere. Muskler spenner seg.  De får lyst til å kjefte/sparke tilbake</a:t>
            </a:r>
          </a:p>
          <a:p>
            <a:r>
              <a:rPr lang="nb-NO" dirty="0"/>
              <a:t>Når de ser den hvite stokken og forstår at det var et uhell, roer aktiveringen seg og de får lyst til å hjelpe</a:t>
            </a:r>
          </a:p>
          <a:p>
            <a:r>
              <a:rPr lang="nb-NO" dirty="0"/>
              <a:t>Læring: En ny fortolkning av situasjonen gir en annen følelse og tilgang på mer konstruktive handlingsvalg</a:t>
            </a:r>
          </a:p>
          <a:p>
            <a:r>
              <a:rPr lang="nb-NO" dirty="0"/>
              <a:t>Hvilke «hvite stokker» kan du gi til barnet? Kan de bidra til at du vil hjelpe barnet i stedet for å kjefte?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075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Måten vi fortolker situasjoner på avgjør hvordan vi føler og handler. «</a:t>
            </a:r>
            <a:r>
              <a:rPr lang="nb-NO" dirty="0" err="1"/>
              <a:t>We</a:t>
            </a:r>
            <a:r>
              <a:rPr lang="nb-NO" dirty="0"/>
              <a:t> do not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,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»</a:t>
            </a:r>
          </a:p>
          <a:p>
            <a:r>
              <a:rPr lang="nb-NO" dirty="0"/>
              <a:t>Kognitiv terapi er en øvelse i å </a:t>
            </a:r>
            <a:r>
              <a:rPr lang="nb-NO" b="1" i="1" dirty="0"/>
              <a:t>se på </a:t>
            </a:r>
            <a:r>
              <a:rPr lang="nb-NO" dirty="0"/>
              <a:t>tankene og ikke bare </a:t>
            </a:r>
            <a:r>
              <a:rPr lang="nb-NO" b="1" i="1" dirty="0"/>
              <a:t>se gjennom </a:t>
            </a:r>
            <a:r>
              <a:rPr lang="nb-NO" dirty="0"/>
              <a:t>dem og ta dem for gitt</a:t>
            </a:r>
          </a:p>
          <a:p>
            <a:r>
              <a:rPr lang="nb-NO" dirty="0"/>
              <a:t>Ved å kjenne igjen de automatiske tankene og erfare hvordan ulike fortolkninger påvirker følelser og opplevde handlingsvalg, kan vi i større grad oppleve å mestre følelsene og ta kontroll over handlingene våre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2256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selvstendighet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104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Kroppslig aktivering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9157"/>
            <a:ext cx="6346825" cy="4768282"/>
          </a:xfrm>
        </p:spPr>
        <p:txBody>
          <a:bodyPr/>
          <a:lstStyle/>
          <a:p>
            <a:r>
              <a:rPr lang="nb-NO" dirty="0"/>
              <a:t>En situasjon som får mange foreldre til å reagere med mye sinne, er når barnet ikke svarer</a:t>
            </a:r>
          </a:p>
          <a:p>
            <a:r>
              <a:rPr lang="nb-NO" dirty="0"/>
              <a:t>Selvkritikken starter: Hva slags forelder er jeg som har fått en så uoppdragen unge, jeg mester ikke dette</a:t>
            </a:r>
          </a:p>
          <a:p>
            <a:r>
              <a:rPr lang="nb-NO" dirty="0"/>
              <a:t>Irritasjonen stiger, og jo mer aktivert en blir, jo sannere oppleves tankene. Til slutt  blir det helt logisk og dra det gråtende barnet på badet</a:t>
            </a:r>
          </a:p>
          <a:p>
            <a:r>
              <a:rPr lang="nb-NO" dirty="0"/>
              <a:t>Alternative tanker, som at barnet ikke er uoppdragen men blir utsatt for en spillindustri som bruker milliarder av kroner på å gjøre spill vanskelig å avslutte, vil kunne vekke andre følelser og kunne gi deg andre handlingsvalg</a:t>
            </a:r>
          </a:p>
        </p:txBody>
      </p:sp>
    </p:spTree>
    <p:extLst>
      <p:ext uri="{BB962C8B-B14F-4D97-AF65-F5344CB8AC3E}">
        <p14:creationId xmlns:p14="http://schemas.microsoft.com/office/powerpoint/2010/main" val="249301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>
            <a:normAutofit/>
          </a:bodyPr>
          <a:lstStyle/>
          <a:p>
            <a:r>
              <a:rPr lang="nb-NO" dirty="0"/>
              <a:t>Littsint er en del av Justisdepartementets  handlingsplan mot vold (2024-28) og Norges bidrag til </a:t>
            </a:r>
            <a:r>
              <a:rPr lang="nb-NO" dirty="0" err="1"/>
              <a:t>EU`s</a:t>
            </a:r>
            <a:r>
              <a:rPr lang="nb-NO" dirty="0"/>
              <a:t> foreldreveiledningspakke</a:t>
            </a:r>
          </a:p>
          <a:p>
            <a:r>
              <a:rPr lang="nb-NO" dirty="0"/>
              <a:t>Littsint er implementert i familievernet og i helsesykepleiernes veileder «i trygge hender» </a:t>
            </a:r>
          </a:p>
          <a:p>
            <a:r>
              <a:rPr lang="nb-NO" dirty="0"/>
              <a:t>Littsint er del av NFKT sin utdanning innen RPH og videreutdanningen for leger og psykologer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Littsint på konferanser, podkaster, nasjonale media, Ung.no, Stine Sofie stiftelsen og frelsesarmeen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 situasjon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5733" y="2077156"/>
            <a:ext cx="6228292" cy="4260282"/>
          </a:xfrm>
        </p:spPr>
        <p:txBody>
          <a:bodyPr>
            <a:normAutofit/>
          </a:bodyPr>
          <a:lstStyle/>
          <a:p>
            <a:r>
              <a:rPr lang="nb-NO" dirty="0"/>
              <a:t>De fleste opplever at de blir «kastet inn» i en følelse og ikke har noe annet handlingsvalg enn sinne  </a:t>
            </a:r>
          </a:p>
          <a:p>
            <a:r>
              <a:rPr lang="nb-NO" dirty="0"/>
              <a:t>Gå igjennom verste og/eller siste sinne-episoden. Kartlegg tanker og følelser sekund for sekund før sinne bryter ut. </a:t>
            </a:r>
          </a:p>
          <a:p>
            <a:r>
              <a:rPr lang="nb-NO" dirty="0"/>
              <a:t>Å bli klar over at det er egne tanker og egen aktivering som leder til sinne gir motivasjon, håp og tro på å kunne få kontroll over sinne 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8807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Littsint: konkretisering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foreldre blir sinte, men oppleves de som forutsigbare eller blir barna skremt?</a:t>
            </a:r>
          </a:p>
          <a:p>
            <a:r>
              <a:rPr lang="nb-NO" dirty="0"/>
              <a:t>For å avdekke skremming må vi spørre konkret</a:t>
            </a:r>
          </a:p>
          <a:p>
            <a:r>
              <a:rPr lang="nb-NO" dirty="0"/>
              <a:t>Da du kranglet med barna i går:</a:t>
            </a:r>
            <a:br>
              <a:rPr lang="nb-NO" dirty="0"/>
            </a:br>
            <a:r>
              <a:rPr lang="nb-NO" dirty="0"/>
              <a:t>kan du beskrive i detalj hva det var som skjedde?</a:t>
            </a:r>
            <a:br>
              <a:rPr lang="nb-NO" dirty="0"/>
            </a:br>
            <a:r>
              <a:rPr lang="nb-NO" dirty="0"/>
              <a:t>Spør etter konkrete handlinger, hva hadde jeg sett? </a:t>
            </a:r>
          </a:p>
          <a:p>
            <a:r>
              <a:rPr lang="nb-NO" dirty="0"/>
              <a:t>Still spørsmålene til den som har utøvd volden og la eventuelt andre som er med få lytte.</a:t>
            </a:r>
          </a:p>
        </p:txBody>
      </p:sp>
    </p:spTree>
    <p:extLst>
      <p:ext uri="{BB962C8B-B14F-4D97-AF65-F5344CB8AC3E}">
        <p14:creationId xmlns:p14="http://schemas.microsoft.com/office/powerpoint/2010/main" val="5124163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3916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3696" y="2526892"/>
            <a:ext cx="1766125" cy="82024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686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/>
          <p:nvPr/>
        </p:nvCxnSpPr>
        <p:spPr>
          <a:xfrm>
            <a:off x="2540041" y="3552202"/>
            <a:ext cx="246067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4536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1</a:t>
            </a:r>
          </a:p>
        </p:txBody>
      </p:sp>
    </p:spTree>
    <p:extLst>
      <p:ext uri="{BB962C8B-B14F-4D97-AF65-F5344CB8AC3E}">
        <p14:creationId xmlns:p14="http://schemas.microsoft.com/office/powerpoint/2010/main" val="3994232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062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0400" y="2526892"/>
            <a:ext cx="1766125" cy="1203913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uoppdragen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3564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3674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68652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1240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2</a:t>
            </a:r>
          </a:p>
        </p:txBody>
      </p:sp>
    </p:spTree>
    <p:extLst>
      <p:ext uri="{BB962C8B-B14F-4D97-AF65-F5344CB8AC3E}">
        <p14:creationId xmlns:p14="http://schemas.microsoft.com/office/powerpoint/2010/main" val="3553886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Skape håp for endring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Gjennomgangen av situasjonen gjør utøver klar over selvkritikken og feilslutninger om barnet</a:t>
            </a:r>
          </a:p>
          <a:p>
            <a:r>
              <a:rPr lang="nb-NO" dirty="0"/>
              <a:t>Jo mer aktivert en blir i situasjonen, jo sannere oppleves selvkritikken og feilslutningene</a:t>
            </a:r>
          </a:p>
          <a:p>
            <a:r>
              <a:rPr lang="nb-NO" dirty="0"/>
              <a:t>Skaler opplevd sannhet av tankene i- og utenfor situasjonen </a:t>
            </a:r>
          </a:p>
          <a:p>
            <a:r>
              <a:rPr lang="nb-NO" dirty="0"/>
              <a:t>Klienten finner nye alternative tanker som er sannere</a:t>
            </a:r>
          </a:p>
          <a:p>
            <a:r>
              <a:rPr lang="nb-NO" dirty="0"/>
              <a:t>De nye alternative tankene motiverer utøver til å øve på å endre atferd i konkrete situasjoner med barnet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93912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87118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svarer ikke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36898" y="2526892"/>
            <a:ext cx="1766125" cy="1858788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en god mor i 90% av tiden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blir respektert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bare 5 år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i sin egen tankeboble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80062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Ro/opplevelse av kontroll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5324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70302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707738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3</a:t>
            </a:r>
          </a:p>
        </p:txBody>
      </p:sp>
    </p:spTree>
    <p:extLst>
      <p:ext uri="{BB962C8B-B14F-4D97-AF65-F5344CB8AC3E}">
        <p14:creationId xmlns:p14="http://schemas.microsoft.com/office/powerpoint/2010/main" val="4176241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NAT: Skalering av sannhet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 sann opplevdes tanken i situasjonen </a:t>
            </a:r>
            <a:r>
              <a:rPr lang="nb-NO" dirty="0" err="1"/>
              <a:t>vs</a:t>
            </a:r>
            <a:r>
              <a:rPr lang="nb-NO" dirty="0"/>
              <a:t> når vi sitter og snakker om situasjonen nå? (1-10)</a:t>
            </a:r>
          </a:p>
          <a:p>
            <a:r>
              <a:rPr lang="nb-NO" dirty="0"/>
              <a:t>«Jeg er en dårlig mor» 9 i situasjonen 3 nå</a:t>
            </a:r>
          </a:p>
          <a:p>
            <a:r>
              <a:rPr lang="nb-NO" dirty="0"/>
              <a:t>«Jeg blir ikke lyttet til» 9 i situasjonen 2 nå</a:t>
            </a:r>
          </a:p>
          <a:p>
            <a:r>
              <a:rPr lang="nb-NO" dirty="0"/>
              <a:t>«jeg er dum» 10 i situasjonen 5 nå</a:t>
            </a:r>
          </a:p>
          <a:p>
            <a:r>
              <a:rPr lang="nb-NO" dirty="0"/>
              <a:t>Skalering av sannhet bevisstgjør foreldre på at grad av opplevd sannhet varierer med aktivering i situasjonen</a:t>
            </a:r>
          </a:p>
          <a:p>
            <a:r>
              <a:rPr lang="nb-NO" dirty="0"/>
              <a:t>Variasjon av sannhet skaper et språk om negative automatiske tanker (NAT)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22456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mestring gir håp og motivasjon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Jo større problemene er, jo mindre utfordring bør en starte med</a:t>
            </a:r>
          </a:p>
          <a:p>
            <a:r>
              <a:rPr lang="nb-NO" dirty="0"/>
              <a:t>Hva er det viktigste for deg å få til en endring på de neste 4 ukene?</a:t>
            </a:r>
          </a:p>
          <a:p>
            <a:r>
              <a:rPr lang="nb-NO" dirty="0"/>
              <a:t>Har du eksempel på en situasjon i det siste du gjerne skulle vært foruten?</a:t>
            </a:r>
          </a:p>
          <a:p>
            <a:r>
              <a:rPr lang="nb-NO" dirty="0"/>
              <a:t>Kan du huske hvordan du hadde det når du våknet den dagen? Var det en god eller dårlig dag?</a:t>
            </a:r>
          </a:p>
          <a:p>
            <a:r>
              <a:rPr lang="nb-NO" dirty="0"/>
              <a:t>Hvordan merker du at du er aktivert på en dårlig dag?</a:t>
            </a:r>
          </a:p>
          <a:p>
            <a:r>
              <a:rPr lang="nb-NO" dirty="0"/>
              <a:t>Hva tenker du om barnet/deg selv når situasjonen begynner å dra seg til?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9636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Selvkritikk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3689"/>
            <a:ext cx="6346825" cy="4903749"/>
          </a:xfrm>
        </p:spPr>
        <p:txBody>
          <a:bodyPr/>
          <a:lstStyle/>
          <a:p>
            <a:r>
              <a:rPr lang="nb-NO" dirty="0"/>
              <a:t>I utviklingen av littsint Appen gikk vi gjennom flere hundre samtaler og så etter hva foreldre tenker rett før de mister kontroll over seg selv</a:t>
            </a:r>
          </a:p>
          <a:p>
            <a:r>
              <a:rPr lang="nb-NO" dirty="0"/>
              <a:t>De vanligste tankene var «jeg er en dårlig mor/far», «ungen respekterer meg ikke», «jeg har ingen verdi» </a:t>
            </a:r>
          </a:p>
          <a:p>
            <a:r>
              <a:rPr lang="nb-NO" dirty="0"/>
              <a:t>Usanne negative tanker, oppleves som sanne når vi blir aktivert av irritasjon og sinne</a:t>
            </a:r>
          </a:p>
          <a:p>
            <a:r>
              <a:rPr lang="nb-NO" dirty="0"/>
              <a:t>Neste gang treåringen skriker, så prøv å tenke: «Det er en normal fase, det handler ikke om at barnet er respektløst eller at jeg ikke strekker til». Erfar hvordan de nye tankene påvirker opplevde handlingsvalg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925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Littsint: å kunne velge empati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Littsint har som mål å lære foreldre at de har mer kontroll over seg selv og egne handlinger enn de tror</a:t>
            </a:r>
          </a:p>
          <a:p>
            <a:r>
              <a:rPr lang="nb-NO" dirty="0"/>
              <a:t>Følelser blir ikke bare kastet på oss. Det er en logikk i våre tanker og følelser som kan gi mening</a:t>
            </a:r>
          </a:p>
          <a:p>
            <a:r>
              <a:rPr lang="nb-NO" dirty="0"/>
              <a:t>I virkeligheten er du sjelden maktesløs overfor barna</a:t>
            </a:r>
          </a:p>
          <a:p>
            <a:r>
              <a:rPr lang="nb-NO" dirty="0"/>
              <a:t>Vi kan lære å bli mer forutsigbare overfor barna ved å kjenne igjen den mest vanlige selvkritikken, feilslutningene og kamp/flukt-aktivering i hverdagen</a:t>
            </a:r>
          </a:p>
          <a:p>
            <a:r>
              <a:rPr lang="nb-NO" dirty="0"/>
              <a:t>Da hjelper vi barn å være innenfor sitt toleransevindu </a:t>
            </a:r>
          </a:p>
          <a:p>
            <a:r>
              <a:rPr lang="nb-NO" dirty="0"/>
              <a:t>Jo mindre hardhendt du er, jo raskere modnes barnet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776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Tankefeller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Svart-hvit tenkning: Hvis prestasjonen ikke er perfekt ser du på deg selv som mislykket.</a:t>
            </a:r>
          </a:p>
          <a:p>
            <a:r>
              <a:rPr lang="nb-NO" dirty="0"/>
              <a:t>Følelses resonering: Du antar at dine negative følelser gjenspeiler ting slik de egentlig er.</a:t>
            </a:r>
          </a:p>
          <a:p>
            <a:r>
              <a:rPr lang="nb-NO" dirty="0"/>
              <a:t>Diskvalifisere det positive: Du avviser positive erfaringer ved å si at de ikke teller. Oppgaven var jo så lett. Jeg var bare heldig. </a:t>
            </a:r>
          </a:p>
          <a:p>
            <a:r>
              <a:rPr lang="nb-NO" dirty="0"/>
              <a:t>Tankelesning: Antar at folk tenker negativt om deg uten å sjekke ut om det virkelig stemmer.</a:t>
            </a:r>
          </a:p>
          <a:p>
            <a:r>
              <a:rPr lang="nb-NO" dirty="0"/>
              <a:t>Forstørring av problem: Styres av «i verste fall» senarioer, som om de skulle skje.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83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Kognitiv modell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12711"/>
            <a:ext cx="6346825" cy="4824727"/>
          </a:xfrm>
        </p:spPr>
        <p:txBody>
          <a:bodyPr>
            <a:normAutofit/>
          </a:bodyPr>
          <a:lstStyle/>
          <a:p>
            <a:r>
              <a:rPr lang="nb-NO" dirty="0"/>
              <a:t>Kjerneoppfatning: </a:t>
            </a:r>
            <a:br>
              <a:rPr lang="nb-NO" dirty="0"/>
            </a:br>
            <a:r>
              <a:rPr lang="nb-NO" dirty="0"/>
              <a:t>Tidlig samspill, omsorgssvikt og traume erfaringer i barndommen, påvirker vår tenkning om oss selv, forventninger til andre og verden </a:t>
            </a:r>
          </a:p>
          <a:p>
            <a:r>
              <a:rPr lang="nb-NO" dirty="0"/>
              <a:t>Eksempel på kjerneoppfatning: «Jeg er utilstrekkelig»</a:t>
            </a:r>
          </a:p>
          <a:p>
            <a:r>
              <a:rPr lang="nb-NO" dirty="0"/>
              <a:t>En negativ tanke som aktiverer en negativ kjerneoppfatning skaper en opplevelse av avmakt </a:t>
            </a:r>
          </a:p>
          <a:p>
            <a:r>
              <a:rPr lang="nb-NO" dirty="0"/>
              <a:t>Sinne og vold er ofte en måte å bryte ut av ubehaget avmaktsfølelsen gir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1060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7388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8" name="Rektangel 7"/>
          <p:cNvSpPr/>
          <p:nvPr/>
        </p:nvSpPr>
        <p:spPr>
          <a:xfrm>
            <a:off x="292366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9" name="Rektangel 8"/>
          <p:cNvSpPr/>
          <p:nvPr/>
        </p:nvSpPr>
        <p:spPr>
          <a:xfrm>
            <a:off x="5066832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  <a:endParaRPr lang="nb-NO" sz="1400"/>
          </a:p>
        </p:txBody>
      </p:sp>
      <p:sp>
        <p:nvSpPr>
          <p:cNvPr id="10" name="Rektangel 9"/>
          <p:cNvSpPr/>
          <p:nvPr/>
        </p:nvSpPr>
        <p:spPr>
          <a:xfrm>
            <a:off x="773889" y="3194999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Leveregel: Hvis ikke alt er perfekt, er jeg ikke bra nok.</a:t>
            </a:r>
            <a:endParaRPr lang="nb-NO" sz="1200" dirty="0"/>
          </a:p>
        </p:txBody>
      </p:sp>
      <p:sp>
        <p:nvSpPr>
          <p:cNvPr id="11" name="Rektangel 10"/>
          <p:cNvSpPr/>
          <p:nvPr/>
        </p:nvSpPr>
        <p:spPr>
          <a:xfrm>
            <a:off x="773889" y="4637048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Kjerneoppfatning:  jeg er utilstrekkelig.</a:t>
            </a:r>
            <a:endParaRPr lang="nb-NO" sz="1200" dirty="0"/>
          </a:p>
        </p:txBody>
      </p:sp>
      <p:cxnSp>
        <p:nvCxnSpPr>
          <p:cNvPr id="14" name="Rett pil 13"/>
          <p:cNvCxnSpPr>
            <a:stCxn id="5" idx="3"/>
          </p:cNvCxnSpPr>
          <p:nvPr/>
        </p:nvCxnSpPr>
        <p:spPr>
          <a:xfrm>
            <a:off x="254001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/>
          <p:nvPr/>
        </p:nvCxnSpPr>
        <p:spPr>
          <a:xfrm>
            <a:off x="468979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rot="16200000">
            <a:off x="3644671" y="3026315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 rot="16200000">
            <a:off x="3644671" y="4455134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694508" y="1038540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Kognitiv modell for sinnemestring</a:t>
            </a:r>
          </a:p>
        </p:txBody>
      </p:sp>
      <p:sp>
        <p:nvSpPr>
          <p:cNvPr id="12" name="Rektangel 11"/>
          <p:cNvSpPr/>
          <p:nvPr/>
        </p:nvSpPr>
        <p:spPr>
          <a:xfrm>
            <a:off x="6885871" y="1475122"/>
            <a:ext cx="1270020" cy="1203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Skalering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 timen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2</a:t>
            </a:r>
          </a:p>
          <a:p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3</a:t>
            </a:r>
            <a:endParaRPr lang="nb-NO" sz="1400"/>
          </a:p>
        </p:txBody>
      </p:sp>
    </p:spTree>
    <p:extLst>
      <p:ext uri="{BB962C8B-B14F-4D97-AF65-F5344CB8AC3E}">
        <p14:creationId xmlns:p14="http://schemas.microsoft.com/office/powerpoint/2010/main" val="1291708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535109-459B-2B3B-A477-D154D8EB2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Nosebo</a:t>
            </a:r>
            <a:r>
              <a:rPr lang="nb-NO" dirty="0"/>
              <a:t> i behandlingsalliansen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2CD67B-CCED-2D59-EF2F-095D18ED6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Folk flest ønsker å være gode selv om de har handlet galt (fernissteorien, eks soldater)</a:t>
            </a:r>
          </a:p>
          <a:p>
            <a:r>
              <a:rPr lang="nb-NO" dirty="0"/>
              <a:t>Det vi tror om hverandre er det vi risikerer å fremkalle i hverandre også i en behandlingsrelasjon</a:t>
            </a:r>
          </a:p>
          <a:p>
            <a:r>
              <a:rPr lang="nb-NO" dirty="0"/>
              <a:t>Prøv å skille handlinger og person</a:t>
            </a:r>
          </a:p>
          <a:p>
            <a:r>
              <a:rPr lang="nb-NO" dirty="0"/>
              <a:t>Mange går i terapi for å kunne forholde seg til de i familie og nettverk som ikke går i terapi</a:t>
            </a:r>
          </a:p>
          <a:p>
            <a:r>
              <a:rPr lang="nb-NO" dirty="0"/>
              <a:t>Det er ikke nødvendigvis den sykeste i familien som møter i terapi, men den som tar mest ansvar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52108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1CD90D-8CF8-3372-552A-AD671159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Dårlig samvittighet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1CCB152-3804-EAC3-E7CB-CADD2619A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Pasienter som møter til terapi, etter at de har utøvd vold, sliter ofte med dårlig samvittighet og selvkritikk.</a:t>
            </a:r>
          </a:p>
          <a:p>
            <a:r>
              <a:rPr lang="nb-NO" dirty="0"/>
              <a:t>Problemet er de som er samvittighetsløse </a:t>
            </a:r>
          </a:p>
          <a:p>
            <a:r>
              <a:rPr lang="nb-NO" dirty="0"/>
              <a:t>Å møte til terapi betyr ofte at de ønsker å prestere bedre, noe som kan være et bra utgangspunkt for endringsarbeid</a:t>
            </a:r>
          </a:p>
          <a:p>
            <a:r>
              <a:rPr lang="nb-NO" dirty="0"/>
              <a:t>Så lenge pasienten ikke er i aktiv rus er det færre som fremstår som samvittighetsløse enn vi ofte tror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80977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Hjemme 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ta en </a:t>
            </a:r>
            <a:r>
              <a:rPr lang="nb-NO" dirty="0" err="1"/>
              <a:t>Timeout</a:t>
            </a:r>
            <a:r>
              <a:rPr lang="nb-NO" dirty="0"/>
              <a:t> og forlat situasjonen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gir mestring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3023"/>
            <a:ext cx="6346825" cy="4734416"/>
          </a:xfrm>
        </p:spPr>
        <p:txBody>
          <a:bodyPr/>
          <a:lstStyle/>
          <a:p>
            <a:r>
              <a:rPr lang="nb-NO" dirty="0"/>
              <a:t>Å kunne øve på nye måter å møte barn på, med empati, gir mestring</a:t>
            </a:r>
          </a:p>
          <a:p>
            <a:r>
              <a:rPr lang="nb-NO" dirty="0"/>
              <a:t>Foreldre opplever mestring når barna kommer på fanget og prater uten å vurdere hva som er «trygt» å si</a:t>
            </a:r>
          </a:p>
          <a:p>
            <a:r>
              <a:rPr lang="nb-NO" dirty="0"/>
              <a:t>Skammen over å skremme eget barn og bli en dårlig utgave av seg selv er stor</a:t>
            </a:r>
          </a:p>
          <a:p>
            <a:r>
              <a:rPr lang="nb-NO" dirty="0"/>
              <a:t>Gleden av å erfare at barnet får tillit og at en blir en god utgave av seg selv er ofte like stor </a:t>
            </a:r>
          </a:p>
        </p:txBody>
      </p:sp>
    </p:spTree>
    <p:extLst>
      <p:ext uri="{BB962C8B-B14F-4D97-AF65-F5344CB8AC3E}">
        <p14:creationId xmlns:p14="http://schemas.microsoft.com/office/powerpoint/2010/main" val="369655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grov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6267"/>
            <a:ext cx="6346825" cy="4881171"/>
          </a:xfrm>
        </p:spPr>
        <p:txBody>
          <a:bodyPr/>
          <a:lstStyle/>
          <a:p>
            <a:r>
              <a:rPr lang="nb-NO" dirty="0"/>
              <a:t>Mossige (2007, 2016) viser at den grove volden dessverre har holdt seg stabil over tid</a:t>
            </a:r>
          </a:p>
          <a:p>
            <a:pPr marL="0" indent="0">
              <a:buNone/>
            </a:pPr>
            <a:r>
              <a:rPr lang="nb-NO" dirty="0"/>
              <a:t>For den grove, kriminelle volden hadde vi trengt:</a:t>
            </a:r>
          </a:p>
          <a:p>
            <a:r>
              <a:rPr lang="nb-NO" dirty="0"/>
              <a:t>Avhør av barn og utøver innen uker</a:t>
            </a:r>
          </a:p>
          <a:p>
            <a:r>
              <a:rPr lang="nb-NO" dirty="0"/>
              <a:t>Sak opp for retten innen få måneder</a:t>
            </a:r>
          </a:p>
          <a:p>
            <a:r>
              <a:rPr lang="nb-NO" dirty="0"/>
              <a:t>Mulighet for besøksforbud også overfor barn som er utsatt for vold/overgrep (ikke bare eks partner)</a:t>
            </a:r>
          </a:p>
          <a:p>
            <a:r>
              <a:rPr lang="nb-NO" dirty="0"/>
              <a:t>Tilbud om terapi til voldsutsatt</a:t>
            </a:r>
          </a:p>
          <a:p>
            <a:r>
              <a:rPr lang="nb-NO" dirty="0"/>
              <a:t>Tilbud om terapi til utøver</a:t>
            </a:r>
          </a:p>
          <a:p>
            <a:r>
              <a:rPr lang="nb-NO" dirty="0" err="1"/>
              <a:t>Brøset</a:t>
            </a:r>
            <a:r>
              <a:rPr lang="nb-NO" dirty="0"/>
              <a:t> grupper, Alternativ til vold, PTSD team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828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mildere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Mossige (2007, 2016) viser at vi er på rett vei. Mild vold utført av mødre gikk ned fra 19-13% fra 2007-2016</a:t>
            </a:r>
          </a:p>
          <a:p>
            <a:r>
              <a:rPr lang="nb-NO" dirty="0"/>
              <a:t>Dagens foreldre er opptatt av  å skaffe seg kunnskap om hva som er bra for barn og bryte  negative generasjonsmønster av sinne og vold</a:t>
            </a:r>
          </a:p>
          <a:p>
            <a:r>
              <a:rPr lang="nb-NO" dirty="0"/>
              <a:t>Tilgang på foreldreveiledning som ICDP</a:t>
            </a:r>
          </a:p>
          <a:p>
            <a:r>
              <a:rPr lang="nb-NO" dirty="0"/>
              <a:t>Tilgang på selvhjelpmateriell som littsint.no</a:t>
            </a:r>
          </a:p>
          <a:p>
            <a:r>
              <a:rPr lang="nb-NO" dirty="0"/>
              <a:t>Littsint.no har over 100 nye brukere hver dag og link til alle familievernkontor, ATV-kontor og </a:t>
            </a:r>
            <a:r>
              <a:rPr lang="nb-NO" dirty="0" err="1"/>
              <a:t>Brøset</a:t>
            </a:r>
            <a:r>
              <a:rPr lang="nb-NO" dirty="0"/>
              <a:t>-grupper, for de som ønsker mer hjelp enn selvhjelp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37225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Littsint- metodikkens 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Hjelpe foreldre til å se hvordan erfaringer i egen barndom skaper feilslutninger som gjør at foreldre føler seg angrepet og hjelpeløse i møte med barnet</a:t>
            </a:r>
          </a:p>
          <a:p>
            <a:r>
              <a:rPr lang="nb-NO" dirty="0"/>
              <a:t>Hjelpe foreldre til å se at de alltid har ett valg når det gjelder å fortolke og reagere på barnets handlinger</a:t>
            </a:r>
          </a:p>
          <a:p>
            <a:r>
              <a:rPr lang="nb-NO" dirty="0"/>
              <a:t>Hjelpe foreldre til å bli klar over at økt kroppslig aktivering gjør at vi lettere tror på feilslutningene</a:t>
            </a:r>
          </a:p>
          <a:p>
            <a:r>
              <a:rPr lang="nb-NO" dirty="0"/>
              <a:t>Hjelpe foreldre til å bli bedre kjent med egen selvkritikk og starte arbeidet med å bekjempe lav selvfølelse og skam</a:t>
            </a:r>
          </a:p>
        </p:txBody>
      </p:sp>
    </p:spTree>
    <p:extLst>
      <p:ext uri="{BB962C8B-B14F-4D97-AF65-F5344CB8AC3E}">
        <p14:creationId xmlns:p14="http://schemas.microsoft.com/office/powerpoint/2010/main" val="426937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2009: 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Har fulgt 17 000 personer i et normal utvalg</a:t>
            </a:r>
          </a:p>
          <a:p>
            <a:r>
              <a:rPr lang="nb-NO" dirty="0"/>
              <a:t>Viser sterke sammenhenger mellom livsbelastninger i barndommen (vold, misbruk) og fysiske og psykiske lidelser i voksen alder.</a:t>
            </a:r>
          </a:p>
          <a:p>
            <a:r>
              <a:rPr lang="nb-NO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Kirkengen</a:t>
            </a:r>
            <a:r>
              <a:rPr lang="nb-NO" dirty="0"/>
              <a:t> (2009)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en nevrotoksisk tilstand i hjernen, noe som skaper celledød og forsinker normal utvikling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Oppdragervold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Instrumentell: Kontrollert, har en bestemt hensikt. Lære hva som er «rett». Overføring av erfaringer fra egen barndom. «Tidlig krøkes som god krok skal bli» </a:t>
            </a:r>
          </a:p>
          <a:p>
            <a:r>
              <a:rPr lang="nb-NO" dirty="0"/>
              <a:t>Impulsiv: Lav frustrasjonstoleranse. Foreldre som sliter med egne problemer i hverdagen (økonomi, parproblemer, traumer, rusproblemer )</a:t>
            </a:r>
          </a:p>
          <a:p>
            <a:r>
              <a:rPr lang="nb-NO" dirty="0"/>
              <a:t>Skillet mellom instrumentell og impulsiv oppdragervold må ikke føre til bagatellisering av hvilke skadevirkninger begge former for vold påfører barnet.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540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r>
              <a:rPr lang="nb-NO" dirty="0"/>
              <a:t>Barnekonvensjonen: Med begrepet oppdragervold menes oppdragelse basert på frykt i stedet for tillit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5736</TotalTime>
  <Words>3714</Words>
  <Application>Microsoft Office PowerPoint</Application>
  <PresentationFormat>Skjermfremvisning (4:3)</PresentationFormat>
  <Paragraphs>307</Paragraphs>
  <Slides>50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50</vt:i4>
      </vt:variant>
    </vt:vector>
  </HeadingPairs>
  <TitlesOfParts>
    <vt:vector size="55" baseType="lpstr">
      <vt:lpstr>Arial</vt:lpstr>
      <vt:lpstr>Calibri</vt:lpstr>
      <vt:lpstr>Candara</vt:lpstr>
      <vt:lpstr>Lucida Grande</vt:lpstr>
      <vt:lpstr>Office-tema</vt:lpstr>
      <vt:lpstr>Littsint.no  Fra frykt- til tillitsbasert oppdragelse </vt:lpstr>
      <vt:lpstr>littsint.no</vt:lpstr>
      <vt:lpstr>Littsint</vt:lpstr>
      <vt:lpstr>Utbredelse av vold mot barn i Norge</vt:lpstr>
      <vt:lpstr>Filetti 2009:  The adverse childhood experiences study</vt:lpstr>
      <vt:lpstr>Da lykkeliten kom til verden</vt:lpstr>
      <vt:lpstr>Også mild vold skader barn</vt:lpstr>
      <vt:lpstr>Oppdragervold</vt:lpstr>
      <vt:lpstr>FNs Barnekonvensjon fra 1989</vt:lpstr>
      <vt:lpstr>Opplevelse av skyld og skam</vt:lpstr>
      <vt:lpstr>PTSD</vt:lpstr>
      <vt:lpstr>Konsekvenser av PTSD</vt:lpstr>
      <vt:lpstr>Vagusnerven</vt:lpstr>
      <vt:lpstr>Toleransevindu modellen </vt:lpstr>
      <vt:lpstr>Følelses regulering</vt:lpstr>
      <vt:lpstr>Trygghet før læring</vt:lpstr>
      <vt:lpstr>Nocebo: Hvordan vi tenker om barn</vt:lpstr>
      <vt:lpstr>Kunnskap om barn</vt:lpstr>
      <vt:lpstr>Kunnskap til foreldre</vt:lpstr>
      <vt:lpstr>ICDP- å se seg selv utenfra og barnet innenfra</vt:lpstr>
      <vt:lpstr>Foreldre kan ha nytte av Timeout</vt:lpstr>
      <vt:lpstr>Nyttige Timeouter på 1 minutt</vt:lpstr>
      <vt:lpstr>Tankens kraft: Øvelse «hvit stokk»</vt:lpstr>
      <vt:lpstr>Øvelse «hvit stokk»</vt:lpstr>
      <vt:lpstr>Empati vs kjefting</vt:lpstr>
      <vt:lpstr>Tankens kraft</vt:lpstr>
      <vt:lpstr>Vi snakker med oss selv hele tiden</vt:lpstr>
      <vt:lpstr>Feilslutninger</vt:lpstr>
      <vt:lpstr>Kroppslig aktivering</vt:lpstr>
      <vt:lpstr>En situasjon </vt:lpstr>
      <vt:lpstr>Littsint: konkretisering</vt:lpstr>
      <vt:lpstr>PowerPoint-presentasjon</vt:lpstr>
      <vt:lpstr>PowerPoint-presentasjon</vt:lpstr>
      <vt:lpstr>Skape håp for endring</vt:lpstr>
      <vt:lpstr>PowerPoint-presentasjon</vt:lpstr>
      <vt:lpstr>NAT: Skalering av sannhet</vt:lpstr>
      <vt:lpstr>Ny mestring gir håp og motivasjon</vt:lpstr>
      <vt:lpstr>Selvkritikk</vt:lpstr>
      <vt:lpstr>Littsint: å kunne velge empati</vt:lpstr>
      <vt:lpstr>Tankefeller</vt:lpstr>
      <vt:lpstr>Kognitiv modell</vt:lpstr>
      <vt:lpstr>PowerPoint-presentasjon</vt:lpstr>
      <vt:lpstr>Nosebo i behandlingsalliansen</vt:lpstr>
      <vt:lpstr>Dårlig samvittighet</vt:lpstr>
      <vt:lpstr>Hjemme oppgave</vt:lpstr>
      <vt:lpstr>Øvelse gir mestring</vt:lpstr>
      <vt:lpstr>Folkehelse: grov vold</vt:lpstr>
      <vt:lpstr>Folkehelse: mildere vold</vt:lpstr>
      <vt:lpstr>Littsint- metodikkens mål</vt:lpstr>
      <vt:lpstr>Empati gir lykke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Steinar Arne Sunde</cp:lastModifiedBy>
  <cp:revision>327</cp:revision>
  <cp:lastPrinted>2026-02-23T12:46:03Z</cp:lastPrinted>
  <dcterms:created xsi:type="dcterms:W3CDTF">2014-01-24T11:59:37Z</dcterms:created>
  <dcterms:modified xsi:type="dcterms:W3CDTF">2026-02-24T11:43:57Z</dcterms:modified>
</cp:coreProperties>
</file>