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4"/>
  </p:notesMasterIdLst>
  <p:handoutMasterIdLst>
    <p:handoutMasterId r:id="rId65"/>
  </p:handoutMasterIdLst>
  <p:sldIdLst>
    <p:sldId id="256" r:id="rId2"/>
    <p:sldId id="297" r:id="rId3"/>
    <p:sldId id="308" r:id="rId4"/>
    <p:sldId id="260" r:id="rId5"/>
    <p:sldId id="280" r:id="rId6"/>
    <p:sldId id="262" r:id="rId7"/>
    <p:sldId id="263" r:id="rId8"/>
    <p:sldId id="292" r:id="rId9"/>
    <p:sldId id="293" r:id="rId10"/>
    <p:sldId id="268" r:id="rId11"/>
    <p:sldId id="339" r:id="rId12"/>
    <p:sldId id="320" r:id="rId13"/>
    <p:sldId id="319" r:id="rId14"/>
    <p:sldId id="321" r:id="rId15"/>
    <p:sldId id="318" r:id="rId16"/>
    <p:sldId id="325" r:id="rId17"/>
    <p:sldId id="316" r:id="rId18"/>
    <p:sldId id="317" r:id="rId19"/>
    <p:sldId id="259" r:id="rId20"/>
    <p:sldId id="294" r:id="rId21"/>
    <p:sldId id="323" r:id="rId22"/>
    <p:sldId id="324" r:id="rId23"/>
    <p:sldId id="330" r:id="rId24"/>
    <p:sldId id="310" r:id="rId25"/>
    <p:sldId id="338" r:id="rId26"/>
    <p:sldId id="295" r:id="rId27"/>
    <p:sldId id="270" r:id="rId28"/>
    <p:sldId id="312" r:id="rId29"/>
    <p:sldId id="274" r:id="rId30"/>
    <p:sldId id="329" r:id="rId31"/>
    <p:sldId id="302" r:id="rId32"/>
    <p:sldId id="271" r:id="rId33"/>
    <p:sldId id="322" r:id="rId34"/>
    <p:sldId id="272" r:id="rId35"/>
    <p:sldId id="288" r:id="rId36"/>
    <p:sldId id="331" r:id="rId37"/>
    <p:sldId id="332" r:id="rId38"/>
    <p:sldId id="333" r:id="rId39"/>
    <p:sldId id="334" r:id="rId40"/>
    <p:sldId id="335" r:id="rId41"/>
    <p:sldId id="336" r:id="rId42"/>
    <p:sldId id="337" r:id="rId43"/>
    <p:sldId id="327" r:id="rId44"/>
    <p:sldId id="326" r:id="rId45"/>
    <p:sldId id="299" r:id="rId46"/>
    <p:sldId id="300" r:id="rId47"/>
    <p:sldId id="301" r:id="rId48"/>
    <p:sldId id="265" r:id="rId49"/>
    <p:sldId id="285" r:id="rId50"/>
    <p:sldId id="275" r:id="rId51"/>
    <p:sldId id="286" r:id="rId52"/>
    <p:sldId id="303" r:id="rId53"/>
    <p:sldId id="328" r:id="rId54"/>
    <p:sldId id="287" r:id="rId55"/>
    <p:sldId id="281" r:id="rId56"/>
    <p:sldId id="313" r:id="rId57"/>
    <p:sldId id="306" r:id="rId58"/>
    <p:sldId id="307" r:id="rId59"/>
    <p:sldId id="296" r:id="rId60"/>
    <p:sldId id="314" r:id="rId61"/>
    <p:sldId id="291" r:id="rId62"/>
    <p:sldId id="315" r:id="rId63"/>
  </p:sldIdLst>
  <p:sldSz cx="9144000" cy="6858000" type="screen4x3"/>
  <p:notesSz cx="6797675" cy="9928225"/>
  <p:defaultTextStyle>
    <a:defPPr>
      <a:defRPr lang="nb-NO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48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E1C5"/>
    <a:srgbClr val="191919"/>
    <a:srgbClr val="654C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621" autoAdjust="0"/>
    <p:restoredTop sz="94702"/>
  </p:normalViewPr>
  <p:slideViewPr>
    <p:cSldViewPr snapToGrid="0" snapToObjects="1">
      <p:cViewPr varScale="1">
        <p:scale>
          <a:sx n="81" d="100"/>
          <a:sy n="81" d="100"/>
        </p:scale>
        <p:origin x="1819" y="58"/>
      </p:cViewPr>
      <p:guideLst>
        <p:guide orient="horz" pos="2160"/>
        <p:guide pos="48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notesMaster" Target="notesMasters/notesMaster1.xml"/><Relationship Id="rId69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A97509-7F3A-7441-9B53-0EDD3D3BF7A2}" type="datetimeFigureOut">
              <a:t>06.11.2023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DDD4B-5393-DB43-B07C-915526538F82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163174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8479F3-98D4-5344-8F17-A5338630D49B}" type="datetimeFigureOut">
              <a:rPr lang="x-none" smtClean="0"/>
              <a:t>06.11.2023</a:t>
            </a:fld>
            <a:endParaRPr lang="x-non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x-non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89CC26-BC03-5846-8F2C-6D2BE3055901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2397702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x-non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89CC26-BC03-5846-8F2C-6D2BE3055901}" type="slidenum">
              <a:rPr lang="x-none" smtClean="0"/>
              <a:t>16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858787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1306169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2885699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191919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/>
              <a:t>Klikk for å redigere undertittelstil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A5345-8AAD-9D4D-996A-F10038205FEB}" type="datetimeFigureOut">
              <a:t>06.11.2023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5A580-911A-BD4B-9327-D89FF73C9997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94723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A5345-8AAD-9D4D-996A-F10038205FEB}" type="datetimeFigureOut">
              <a:t>06.11.2023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5A580-911A-BD4B-9327-D89FF73C9997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55137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A5345-8AAD-9D4D-996A-F10038205FEB}" type="datetimeFigureOut">
              <a:t>06.11.2023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5A580-911A-BD4B-9327-D89FF73C9997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19355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A5345-8AAD-9D4D-996A-F10038205FEB}" type="datetimeFigureOut">
              <a:t>06.11.2023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5A580-911A-BD4B-9327-D89FF73C9997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80232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A5345-8AAD-9D4D-996A-F10038205FEB}" type="datetimeFigureOut">
              <a:t>06.11.2023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5A580-911A-BD4B-9327-D89FF73C9997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25999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A5345-8AAD-9D4D-996A-F10038205FEB}" type="datetimeFigureOut">
              <a:t>06.11.2023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5A580-911A-BD4B-9327-D89FF73C9997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400920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A5345-8AAD-9D4D-996A-F10038205FEB}" type="datetimeFigureOut">
              <a:t>06.11.2023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5A580-911A-BD4B-9327-D89FF73C9997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05858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A5345-8AAD-9D4D-996A-F10038205FEB}" type="datetimeFigureOut">
              <a:t>06.11.2023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5A580-911A-BD4B-9327-D89FF73C9997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74264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A5345-8AAD-9D4D-996A-F10038205FEB}" type="datetimeFigureOut">
              <a:t>06.11.2023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5A580-911A-BD4B-9327-D89FF73C9997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60128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A5345-8AAD-9D4D-996A-F10038205FEB}" type="datetimeFigureOut">
              <a:t>06.11.2023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5A580-911A-BD4B-9327-D89FF73C9997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50682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A5345-8AAD-9D4D-996A-F10038205FEB}" type="datetimeFigureOut">
              <a:t>06.11.2023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5A580-911A-BD4B-9327-D89FF73C9997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23899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0"/>
            <a:ext cx="9144000" cy="6524625"/>
          </a:xfrm>
          <a:prstGeom prst="rect">
            <a:avLst/>
          </a:prstGeom>
          <a:solidFill>
            <a:srgbClr val="B8C0A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b-NO"/>
          </a:p>
        </p:txBody>
      </p:sp>
      <p:sp>
        <p:nvSpPr>
          <p:cNvPr id="8" name="Rektangel 6"/>
          <p:cNvSpPr/>
          <p:nvPr userDrawn="1"/>
        </p:nvSpPr>
        <p:spPr>
          <a:xfrm>
            <a:off x="-6350" y="5611813"/>
            <a:ext cx="9150350" cy="1223962"/>
          </a:xfrm>
          <a:custGeom>
            <a:avLst/>
            <a:gdLst>
              <a:gd name="connsiteX0" fmla="*/ 0 w 9144000"/>
              <a:gd name="connsiteY0" fmla="*/ 0 h 1224136"/>
              <a:gd name="connsiteX1" fmla="*/ 9144000 w 9144000"/>
              <a:gd name="connsiteY1" fmla="*/ 0 h 1224136"/>
              <a:gd name="connsiteX2" fmla="*/ 9144000 w 9144000"/>
              <a:gd name="connsiteY2" fmla="*/ 1224136 h 1224136"/>
              <a:gd name="connsiteX3" fmla="*/ 0 w 9144000"/>
              <a:gd name="connsiteY3" fmla="*/ 1224136 h 1224136"/>
              <a:gd name="connsiteX4" fmla="*/ 0 w 9144000"/>
              <a:gd name="connsiteY4" fmla="*/ 0 h 1224136"/>
              <a:gd name="connsiteX0" fmla="*/ 0 w 9150318"/>
              <a:gd name="connsiteY0" fmla="*/ 619218 h 1224136"/>
              <a:gd name="connsiteX1" fmla="*/ 9150318 w 9150318"/>
              <a:gd name="connsiteY1" fmla="*/ 0 h 1224136"/>
              <a:gd name="connsiteX2" fmla="*/ 9150318 w 9150318"/>
              <a:gd name="connsiteY2" fmla="*/ 1224136 h 1224136"/>
              <a:gd name="connsiteX3" fmla="*/ 6318 w 9150318"/>
              <a:gd name="connsiteY3" fmla="*/ 1224136 h 1224136"/>
              <a:gd name="connsiteX4" fmla="*/ 0 w 9150318"/>
              <a:gd name="connsiteY4" fmla="*/ 619218 h 12241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0318" h="1224136">
                <a:moveTo>
                  <a:pt x="0" y="619218"/>
                </a:moveTo>
                <a:lnTo>
                  <a:pt x="9150318" y="0"/>
                </a:lnTo>
                <a:lnTo>
                  <a:pt x="9150318" y="1224136"/>
                </a:lnTo>
                <a:lnTo>
                  <a:pt x="6318" y="1224136"/>
                </a:lnTo>
                <a:lnTo>
                  <a:pt x="0" y="619218"/>
                </a:lnTo>
                <a:close/>
              </a:path>
            </a:pathLst>
          </a:custGeom>
          <a:solidFill>
            <a:srgbClr val="92A8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b-NO"/>
          </a:p>
        </p:txBody>
      </p:sp>
      <p:sp>
        <p:nvSpPr>
          <p:cNvPr id="11" name="TekstSylinder 1"/>
          <p:cNvSpPr txBox="1">
            <a:spLocks noChangeArrowheads="1"/>
          </p:cNvSpPr>
          <p:nvPr userDrawn="1"/>
        </p:nvSpPr>
        <p:spPr bwMode="auto">
          <a:xfrm>
            <a:off x="6659563" y="44450"/>
            <a:ext cx="2376487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algn="r" eaLnBrk="1" hangingPunct="1"/>
            <a:r>
              <a:rPr lang="nb-NO" sz="1600" b="1" dirty="0" err="1">
                <a:solidFill>
                  <a:srgbClr val="654C57"/>
                </a:solidFill>
                <a:latin typeface="Candara" charset="0"/>
                <a:cs typeface="Candara" charset="0"/>
              </a:rPr>
              <a:t>Littsint.no</a:t>
            </a:r>
            <a:endParaRPr lang="nb-NO" sz="1600" b="1" dirty="0">
              <a:solidFill>
                <a:srgbClr val="654C57"/>
              </a:solidFill>
              <a:latin typeface="Candara" charset="0"/>
              <a:cs typeface="Candara" charset="0"/>
            </a:endParaRPr>
          </a:p>
          <a:p>
            <a:pPr algn="r" eaLnBrk="1" hangingPunct="1"/>
            <a:r>
              <a:rPr lang="nb-NO" sz="900" dirty="0">
                <a:solidFill>
                  <a:srgbClr val="191919"/>
                </a:solidFill>
                <a:latin typeface="Candara" charset="0"/>
                <a:cs typeface="Candara" charset="0"/>
              </a:rPr>
              <a:t>PSYKOLOGSPESIALIST STEINAR SUNDE</a:t>
            </a:r>
          </a:p>
        </p:txBody>
      </p:sp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552063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811475"/>
            <a:ext cx="6346825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pic>
        <p:nvPicPr>
          <p:cNvPr id="9" name="Bilde 3" descr="illustrasjon.emf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423"/>
          <a:stretch>
            <a:fillRect/>
          </a:stretch>
        </p:blipFill>
        <p:spPr bwMode="auto">
          <a:xfrm>
            <a:off x="7049502" y="3783724"/>
            <a:ext cx="1924905" cy="3074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ktangel 9"/>
          <p:cNvSpPr/>
          <p:nvPr userDrawn="1"/>
        </p:nvSpPr>
        <p:spPr>
          <a:xfrm>
            <a:off x="0" y="6524625"/>
            <a:ext cx="9144000" cy="333375"/>
          </a:xfrm>
          <a:prstGeom prst="rect">
            <a:avLst/>
          </a:prstGeom>
          <a:solidFill>
            <a:srgbClr val="654C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597201"/>
            <a:ext cx="2133600" cy="1968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83AA5345-8AAD-9D4D-996A-F10038205FEB}" type="datetimeFigureOut">
              <a:rPr lang="nb-NO"/>
              <a:pPr/>
              <a:t>06.11.2023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597201"/>
            <a:ext cx="2895600" cy="1968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597201"/>
            <a:ext cx="2133600" cy="1968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FFFFF"/>
                </a:solidFill>
              </a:defRPr>
            </a:lvl1pPr>
          </a:lstStyle>
          <a:p>
            <a:r>
              <a:rPr lang="nb-NO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4014169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600" b="1" i="0" kern="1200" spc="-20">
          <a:solidFill>
            <a:srgbClr val="654C57"/>
          </a:solidFill>
          <a:latin typeface="Candara"/>
          <a:ea typeface="+mj-ea"/>
          <a:cs typeface="Candara"/>
        </a:defRPr>
      </a:lvl1pPr>
    </p:titleStyle>
    <p:bodyStyle>
      <a:lvl1pPr marL="360000" indent="-360000" algn="l" defTabSz="457200" rtl="0" eaLnBrk="1" latinLnBrk="0" hangingPunct="1">
        <a:spcBef>
          <a:spcPct val="20000"/>
        </a:spcBef>
        <a:buClr>
          <a:srgbClr val="654C57"/>
        </a:buClr>
        <a:buSzPct val="100000"/>
        <a:buFont typeface="Lucida Grande"/>
        <a:buChar char="●"/>
        <a:defRPr sz="2100" kern="1200" spc="-50">
          <a:solidFill>
            <a:srgbClr val="191919"/>
          </a:solidFill>
          <a:latin typeface="Candara"/>
          <a:ea typeface="+mn-ea"/>
          <a:cs typeface="Candara"/>
        </a:defRPr>
      </a:lvl1pPr>
      <a:lvl2pPr marL="662400" indent="-270000" algn="l" defTabSz="457200" rtl="0" eaLnBrk="1" latinLnBrk="0" hangingPunct="1">
        <a:spcBef>
          <a:spcPct val="20000"/>
        </a:spcBef>
        <a:buClr>
          <a:srgbClr val="654C57"/>
        </a:buClr>
        <a:buSzPct val="100000"/>
        <a:buFont typeface="Lucida Grande"/>
        <a:buChar char="-"/>
        <a:defRPr sz="1800" kern="1200" spc="-40">
          <a:solidFill>
            <a:srgbClr val="191919"/>
          </a:solidFill>
          <a:latin typeface="Candara"/>
          <a:ea typeface="+mn-ea"/>
          <a:cs typeface="Candara"/>
        </a:defRPr>
      </a:lvl2pPr>
      <a:lvl3pPr marL="1200150" indent="-285750" algn="l" defTabSz="457200" rtl="0" eaLnBrk="1" latinLnBrk="0" hangingPunct="1">
        <a:spcBef>
          <a:spcPct val="20000"/>
        </a:spcBef>
        <a:buClr>
          <a:srgbClr val="654C57"/>
        </a:buClr>
        <a:buSzPct val="100000"/>
        <a:buFont typeface="Lucida Grande"/>
        <a:buChar char="●"/>
        <a:defRPr sz="1600" kern="1200">
          <a:solidFill>
            <a:srgbClr val="191919"/>
          </a:solidFill>
          <a:latin typeface="Candara"/>
          <a:ea typeface="+mn-ea"/>
          <a:cs typeface="Candara"/>
        </a:defRPr>
      </a:lvl3pPr>
      <a:lvl4pPr marL="1714500" indent="-342900" algn="l" defTabSz="457200" rtl="0" eaLnBrk="1" latinLnBrk="0" hangingPunct="1">
        <a:spcBef>
          <a:spcPct val="20000"/>
        </a:spcBef>
        <a:buClr>
          <a:srgbClr val="654C57"/>
        </a:buClr>
        <a:buSzPct val="100000"/>
        <a:buFont typeface="Lucida Grande"/>
        <a:buChar char="-"/>
        <a:defRPr sz="1400" kern="1200">
          <a:solidFill>
            <a:srgbClr val="191919"/>
          </a:solidFill>
          <a:latin typeface="Candara"/>
          <a:ea typeface="+mn-ea"/>
          <a:cs typeface="Candara"/>
        </a:defRPr>
      </a:lvl4pPr>
      <a:lvl5pPr marL="2171700" indent="-342900" algn="l" defTabSz="457200" rtl="0" eaLnBrk="1" latinLnBrk="0" hangingPunct="1">
        <a:spcBef>
          <a:spcPct val="20000"/>
        </a:spcBef>
        <a:buClr>
          <a:srgbClr val="654C57"/>
        </a:buClr>
        <a:buSzPct val="100000"/>
        <a:buFont typeface="Lucida Grande"/>
        <a:buChar char="●"/>
        <a:defRPr sz="1400" kern="1200">
          <a:solidFill>
            <a:srgbClr val="191919"/>
          </a:solidFill>
          <a:latin typeface="Candara"/>
          <a:ea typeface="+mn-ea"/>
          <a:cs typeface="Candar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hyperlink" Target="https://eur04.safelinks.protection.outlook.com/?url=https://vimeo.com/623238168/f5cea8fecb&amp;data=04|01|steinar.sunde@bufetat.no|ed5707fce8804c4b8c8008d9b8be112c|256099703b7545b99899036bb1693ff3|1|1|637743948736015282|Unknown|TWFpbGZsb3d8eyJWIjoiMC4wLjAwMDAiLCJQIjoiV2luMzIiLCJBTiI6Ik1haWwiLCJXVCI6Mn0%3D|2000&amp;sdata=6etRYul9GKuM3A9EOzwR75ep14a5AqmCyhZ%2BBIvjkdA%3D&amp;reserved=0" TargetMode="External"/><Relationship Id="rId2" Type="http://schemas.openxmlformats.org/officeDocument/2006/relationships/hyperlink" Target="https://eur04.safelinks.protection.outlook.com/?url=https://vimeo.com/623237944/96d0c7d8b9&amp;data=04|01|steinar.sunde@bufetat.no|ed5707fce8804c4b8c8008d9b8be112c|256099703b7545b99899036bb1693ff3|1|1|637743948736005340|Unknown|TWFpbGZsb3d8eyJWIjoiMC4wLjAwMDAiLCJQIjoiV2luMzIiLCJBTiI6Ik1haWwiLCJXVCI6Mn0%3D|2000&amp;sdata=oxs/Wz3k5rn3l5niETSZkG1BbQc781bYHIuvHCOSWK8%3D&amp;reserved=0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youtube.com/watch?v=AEWoboyH134&amp;t=5s" TargetMode="External"/><Relationship Id="rId4" Type="http://schemas.openxmlformats.org/officeDocument/2006/relationships/hyperlink" Target="https://vimeo.com/623238331/655ea3a852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395111" y="1306169"/>
            <a:ext cx="8063089" cy="1470025"/>
          </a:xfrm>
        </p:spPr>
        <p:txBody>
          <a:bodyPr>
            <a:normAutofit/>
          </a:bodyPr>
          <a:lstStyle/>
          <a:p>
            <a:r>
              <a:rPr lang="nb-NO" sz="4400" dirty="0"/>
              <a:t>Littsint.no</a:t>
            </a:r>
            <a:r>
              <a:rPr lang="nb-NO" dirty="0"/>
              <a:t>  </a:t>
            </a:r>
            <a:br>
              <a:rPr lang="nb-NO" dirty="0"/>
            </a:br>
            <a:r>
              <a:rPr lang="nb-NO" sz="3200" dirty="0"/>
              <a:t>sinnemestring for foreldre  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106311" y="2885699"/>
            <a:ext cx="6666089" cy="1752600"/>
          </a:xfrm>
        </p:spPr>
        <p:txBody>
          <a:bodyPr>
            <a:noAutofit/>
          </a:bodyPr>
          <a:lstStyle/>
          <a:p>
            <a:endParaRPr lang="nb-NO" sz="3200" dirty="0"/>
          </a:p>
          <a:p>
            <a:r>
              <a:rPr lang="nb-NO" sz="3200" dirty="0"/>
              <a:t>Steinar Sunde</a:t>
            </a:r>
          </a:p>
          <a:p>
            <a:r>
              <a:rPr lang="nb-NO" sz="3200" dirty="0"/>
              <a:t>Psykologspesialist</a:t>
            </a:r>
          </a:p>
        </p:txBody>
      </p:sp>
    </p:spTree>
    <p:extLst>
      <p:ext uri="{BB962C8B-B14F-4D97-AF65-F5344CB8AC3E}">
        <p14:creationId xmlns:p14="http://schemas.microsoft.com/office/powerpoint/2010/main" val="34873002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Foreldrenes historie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Mange av foreldrene som ønsker hjelp til bedre sinnemestring har opplevd omfattende vold og uforutsigbart sinne fra egne foreldre, og ønsker å bryte et generasjonsmønster</a:t>
            </a:r>
          </a:p>
          <a:p>
            <a:r>
              <a:rPr lang="nb-NO" dirty="0"/>
              <a:t>Andre opplever at summen av stress og belastninger i livet har bidratt til at de har mistet kontroll, blitt uforutsigbare og skremmende overfor barna</a:t>
            </a:r>
          </a:p>
          <a:p>
            <a:r>
              <a:rPr lang="nb-NO" dirty="0"/>
              <a:t>Refleksjon over om vi har med en terapeutisk 400 meter eller maraton, påvirker målsetting i samtaler</a:t>
            </a:r>
          </a:p>
        </p:txBody>
      </p:sp>
    </p:spTree>
    <p:extLst>
      <p:ext uri="{BB962C8B-B14F-4D97-AF65-F5344CB8AC3E}">
        <p14:creationId xmlns:p14="http://schemas.microsoft.com/office/powerpoint/2010/main" val="36675495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Feilslutninger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Sinne handler i overaskende liten grad om hva barnet gjør. Det handler i stor grad om hvordan foreldre tenker om seg selv og barnet i situasjonen</a:t>
            </a:r>
          </a:p>
          <a:p>
            <a:r>
              <a:rPr lang="nb-NO" dirty="0"/>
              <a:t>På dårlige eller stressende dager har foreldre en tendens til å bli urimelig selvkritiske, og tenke at en ikke strekker til og at barnet er uoppdragent</a:t>
            </a:r>
          </a:p>
          <a:p>
            <a:r>
              <a:rPr lang="nb-NO" dirty="0"/>
              <a:t>Små barn slår seg ikke vrange for å for å være slemme mot foreldrene. De trener på å markere seg som selvstendige individer. De fleste foreldre ønsker et selvstendig barn, og da må barnet få trene på det</a:t>
            </a:r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6555073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Opplevelse av skyld og skam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Når barn utsettes for sinne og vold de ikke kan beskytte seg mot eller forstå, er den naturlige psykologiske reaksjonen å skape en opplevelse av kontroll ved å ta skyld for det som skjer </a:t>
            </a:r>
          </a:p>
          <a:p>
            <a:r>
              <a:rPr lang="nb-NO" dirty="0"/>
              <a:t>Prisen barna ofte betaler er  å vokse opp med en uforståelig skam og dårlig selvfølelse </a:t>
            </a:r>
          </a:p>
          <a:p>
            <a:r>
              <a:rPr lang="nb-NO" dirty="0"/>
              <a:t>Økt sannsynlighet for utvikling av PF</a:t>
            </a:r>
          </a:p>
          <a:p>
            <a:r>
              <a:rPr lang="nb-NO" dirty="0"/>
              <a:t>Noen utvikler PTSD</a:t>
            </a:r>
          </a:p>
          <a:p>
            <a:endParaRPr lang="nb-NO" dirty="0"/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1122985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PTSD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err="1"/>
              <a:t>Ca</a:t>
            </a:r>
            <a:r>
              <a:rPr lang="nb-NO" dirty="0"/>
              <a:t> 55000 personer i Norge har PTSD til en hver tid</a:t>
            </a:r>
          </a:p>
          <a:p>
            <a:r>
              <a:rPr lang="nb-NO" dirty="0"/>
              <a:t>Utvikles hos personer som har vært vitne til eller utsatt for situasjoner som kunne ført til alvorlig skade/død</a:t>
            </a:r>
          </a:p>
          <a:p>
            <a:r>
              <a:rPr lang="nb-NO" dirty="0"/>
              <a:t>Påtrengende minner (flashbacks)</a:t>
            </a:r>
          </a:p>
          <a:p>
            <a:r>
              <a:rPr lang="nb-NO" dirty="0"/>
              <a:t>Unngåelsesreaksjoner (på tanker, følelser, personer)</a:t>
            </a:r>
          </a:p>
          <a:p>
            <a:r>
              <a:rPr lang="nb-NO" dirty="0"/>
              <a:t>Kroppslig aktivering (kamp/flukt, som om i fare) </a:t>
            </a:r>
          </a:p>
          <a:p>
            <a:r>
              <a:rPr lang="nb-NO" dirty="0"/>
              <a:t>Urolig søvn, irritabilitet, sinne, konsentrasjonsproblem</a:t>
            </a:r>
          </a:p>
          <a:p>
            <a:r>
              <a:rPr lang="nb-NO" dirty="0"/>
              <a:t>Minnebilder fragmentert og dårlig organisert</a:t>
            </a:r>
          </a:p>
        </p:txBody>
      </p:sp>
    </p:spTree>
    <p:extLst>
      <p:ext uri="{BB962C8B-B14F-4D97-AF65-F5344CB8AC3E}">
        <p14:creationId xmlns:p14="http://schemas.microsoft.com/office/powerpoint/2010/main" val="22817570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Konsekvenser av PTSD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Endrer tanker om seg selv, andre og verden og opplever å miste kontroll over egne følelser</a:t>
            </a:r>
          </a:p>
          <a:p>
            <a:r>
              <a:rPr lang="nb-NO" dirty="0"/>
              <a:t>Negative vurderinger av seg selv (jeg er fæl)</a:t>
            </a:r>
          </a:p>
          <a:p>
            <a:r>
              <a:rPr lang="nb-NO" dirty="0"/>
              <a:t>Negativ vurdering av andre (ikke til å stole på)</a:t>
            </a:r>
          </a:p>
          <a:p>
            <a:r>
              <a:rPr lang="nb-NO" dirty="0"/>
              <a:t>Negativ vurdering av verden (verden er ond)</a:t>
            </a:r>
          </a:p>
          <a:p>
            <a:r>
              <a:rPr lang="nb-NO" dirty="0"/>
              <a:t>Opplever å «sitte fast» i gjenopplevelser (flashbacks)</a:t>
            </a:r>
          </a:p>
          <a:p>
            <a:r>
              <a:rPr lang="nb-NO" dirty="0"/>
              <a:t>Opprettet traumeteam nasjonalt CT-PTSD (Oxford)</a:t>
            </a:r>
          </a:p>
          <a:p>
            <a:r>
              <a:rPr lang="nb-NO" dirty="0" err="1"/>
              <a:t>Bregman</a:t>
            </a:r>
            <a:r>
              <a:rPr lang="nb-NO" dirty="0"/>
              <a:t> (2020) Folk flest er gode</a:t>
            </a:r>
          </a:p>
        </p:txBody>
      </p:sp>
    </p:spTree>
    <p:extLst>
      <p:ext uri="{BB962C8B-B14F-4D97-AF65-F5344CB8AC3E}">
        <p14:creationId xmlns:p14="http://schemas.microsoft.com/office/powerpoint/2010/main" val="3161054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Personlighetsforstyrrelser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Forekommer hos omkring 13% av befolkningen</a:t>
            </a:r>
          </a:p>
          <a:p>
            <a:r>
              <a:rPr lang="nb-NO" dirty="0"/>
              <a:t>Utvikles dels på grunnlag av genetisk sårbarhet og dels på grunn av psykologiske og sosiale forhold</a:t>
            </a:r>
          </a:p>
          <a:p>
            <a:r>
              <a:rPr lang="nb-NO" dirty="0"/>
              <a:t>Forskning på PF tyder på at miljømessige forhold som traumatisering, omsorgssvikt, oppvekst forhold spiller en vesentlig rolle (ikke holdningsproblem)</a:t>
            </a:r>
          </a:p>
          <a:p>
            <a:r>
              <a:rPr lang="nb-NO" dirty="0"/>
              <a:t>Personlighetstrekk er karakteristiske tanke- og atferdsmønster som har vedvart over tid</a:t>
            </a:r>
          </a:p>
          <a:p>
            <a:r>
              <a:rPr lang="nb-NO" dirty="0"/>
              <a:t>Omfattende forskning siste 25 år for å bedre beskrivelsen av personlighetsrelaterte lidelser</a:t>
            </a:r>
          </a:p>
        </p:txBody>
      </p:sp>
    </p:spTree>
    <p:extLst>
      <p:ext uri="{BB962C8B-B14F-4D97-AF65-F5344CB8AC3E}">
        <p14:creationId xmlns:p14="http://schemas.microsoft.com/office/powerpoint/2010/main" val="24269910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9414DDD-9A08-4D46-A4AF-E506476100C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11578" y="872835"/>
            <a:ext cx="6678845" cy="5019015"/>
          </a:xfrm>
        </p:spPr>
      </p:pic>
    </p:spTree>
    <p:extLst>
      <p:ext uri="{BB962C8B-B14F-4D97-AF65-F5344CB8AC3E}">
        <p14:creationId xmlns:p14="http://schemas.microsoft.com/office/powerpoint/2010/main" val="24979198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ICD11: God </a:t>
            </a:r>
            <a:r>
              <a:rPr lang="nb-NO" dirty="0" err="1"/>
              <a:t>interpersonlig</a:t>
            </a:r>
            <a:r>
              <a:rPr lang="nb-NO" dirty="0"/>
              <a:t> fungering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Empati:</a:t>
            </a:r>
          </a:p>
          <a:p>
            <a:r>
              <a:rPr lang="nb-NO" dirty="0"/>
              <a:t>Forstå og anerkjenne andres opplevelser og motivasjon</a:t>
            </a:r>
          </a:p>
          <a:p>
            <a:r>
              <a:rPr lang="nb-NO" dirty="0"/>
              <a:t>Ha toleranse for forskjellige perspektiver</a:t>
            </a:r>
          </a:p>
          <a:p>
            <a:r>
              <a:rPr lang="nb-NO" dirty="0"/>
              <a:t>Ha forståelse for virkning av egen atferd på andre</a:t>
            </a:r>
          </a:p>
          <a:p>
            <a:r>
              <a:rPr lang="nb-NO" dirty="0"/>
              <a:t>Nærhet:</a:t>
            </a:r>
          </a:p>
          <a:p>
            <a:r>
              <a:rPr lang="nb-NO" dirty="0"/>
              <a:t>Varighet og dybde av positive relasjoner</a:t>
            </a:r>
          </a:p>
          <a:p>
            <a:r>
              <a:rPr lang="nb-NO" dirty="0"/>
              <a:t>Ønske og kapasitet for nærhet</a:t>
            </a:r>
          </a:p>
          <a:p>
            <a:r>
              <a:rPr lang="nb-NO" dirty="0"/>
              <a:t>Gjensidighet i relasjoner</a:t>
            </a:r>
          </a:p>
        </p:txBody>
      </p:sp>
    </p:spTree>
    <p:extLst>
      <p:ext uri="{BB962C8B-B14F-4D97-AF65-F5344CB8AC3E}">
        <p14:creationId xmlns:p14="http://schemas.microsoft.com/office/powerpoint/2010/main" val="30396950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/>
              <a:t>ICD11: Svekkelse i </a:t>
            </a:r>
            <a:r>
              <a:rPr lang="nb-NO" dirty="0" err="1"/>
              <a:t>interpersonlig</a:t>
            </a:r>
            <a:r>
              <a:rPr lang="nb-NO" dirty="0"/>
              <a:t> fungering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Empati:</a:t>
            </a:r>
          </a:p>
          <a:p>
            <a:r>
              <a:rPr lang="nb-NO" dirty="0"/>
              <a:t>Evnen til å vurdere og forstå tanker, følelser og atferd til andre mennesker er vesentlig begrenset</a:t>
            </a:r>
          </a:p>
          <a:p>
            <a:r>
              <a:rPr lang="nb-NO" dirty="0"/>
              <a:t>Generelt ikke i stand til å vurdere alternativ perspektiv</a:t>
            </a:r>
          </a:p>
          <a:p>
            <a:r>
              <a:rPr lang="nb-NO" dirty="0"/>
              <a:t>I liten grad oppmerksom på egne handlingers innvirkning på andre</a:t>
            </a:r>
          </a:p>
          <a:p>
            <a:r>
              <a:rPr lang="nb-NO" dirty="0"/>
              <a:t>Nærhet:</a:t>
            </a:r>
          </a:p>
          <a:p>
            <a:r>
              <a:rPr lang="nb-NO" dirty="0"/>
              <a:t>Evnen til å ha positive og varige forbindelser svekket</a:t>
            </a:r>
          </a:p>
          <a:p>
            <a:r>
              <a:rPr lang="nb-NO" dirty="0"/>
              <a:t>Frykt/avvisning </a:t>
            </a:r>
            <a:r>
              <a:rPr lang="nb-NO" dirty="0" err="1"/>
              <a:t>vs</a:t>
            </a:r>
            <a:r>
              <a:rPr lang="nb-NO" dirty="0"/>
              <a:t> stort behov for relasjoner</a:t>
            </a:r>
          </a:p>
          <a:p>
            <a:r>
              <a:rPr lang="nb-NO" dirty="0"/>
              <a:t>Liten grad av gjensidighet</a:t>
            </a:r>
          </a:p>
        </p:txBody>
      </p:sp>
    </p:spTree>
    <p:extLst>
      <p:ext uri="{BB962C8B-B14F-4D97-AF65-F5344CB8AC3E}">
        <p14:creationId xmlns:p14="http://schemas.microsoft.com/office/powerpoint/2010/main" val="20913320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Foreldre flest ønsker å være gode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dirty="0"/>
              <a:t>Studie (1990) av amerikanske høyskolestudenter  viste at 93% hadde fått ris hjemme. Når foreldre fikk andre verktøy til å handtere barna sank prosenten betydelig</a:t>
            </a:r>
          </a:p>
          <a:p>
            <a:r>
              <a:rPr lang="nb-NO" dirty="0"/>
              <a:t>Ved </a:t>
            </a:r>
            <a:r>
              <a:rPr lang="nb-NO" dirty="0" err="1"/>
              <a:t>fvk</a:t>
            </a:r>
            <a:r>
              <a:rPr lang="nb-NO" dirty="0"/>
              <a:t> i Molde bar </a:t>
            </a:r>
            <a:r>
              <a:rPr lang="nb-NO" dirty="0" err="1"/>
              <a:t>ca</a:t>
            </a:r>
            <a:r>
              <a:rPr lang="nb-NO" dirty="0"/>
              <a:t> 20% av sinne/voldssaker preg av liten innlevelse overfor barnet og lav motivasjon for behandling. Her ble samarbeid med politi, krisesenter og barnevern sentralt</a:t>
            </a:r>
          </a:p>
          <a:p>
            <a:r>
              <a:rPr lang="nb-NO" dirty="0"/>
              <a:t>I de resterende sakene var forelder fortvilet over at han/hun mistet kontroll over sinne, kjente ansvar for handlingene sine og ønsket hjelp </a:t>
            </a:r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946485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littsint.no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nb-NO" dirty="0"/>
              <a:t>FNs barnekonvensjon (1989) definerer oppdragervold som oppdragelse basert på frykt i stedet for tillit. Littsint har som mål å hjelpe flest mulig foreldre til tillitsbasert i stedet for fryktbasert oppdragelse. </a:t>
            </a:r>
          </a:p>
          <a:p>
            <a:r>
              <a:rPr lang="nb-NO" dirty="0"/>
              <a:t>Bakgrunn for utvikling av nettsiden littsint.no med selvhjelpsmateriell, var forskning som viste at vold mot barn både var mer vanlig og skadelig en tidligere antatt i Norge</a:t>
            </a:r>
          </a:p>
          <a:p>
            <a:r>
              <a:rPr lang="nb-NO" dirty="0"/>
              <a:t>Littsint.no er utviklet innen familievernet med støtte fra Barne-Ungdom og Familie-direktoratet og BUF-etat</a:t>
            </a:r>
          </a:p>
          <a:p>
            <a:r>
              <a:rPr lang="nb-NO" dirty="0"/>
              <a:t>Littsint.no har de siste årene hatt 60-100 nye brukere hver dag.</a:t>
            </a:r>
          </a:p>
          <a:p>
            <a:endParaRPr lang="nb-NO" dirty="0"/>
          </a:p>
          <a:p>
            <a:endParaRPr lang="nb-NO" dirty="0"/>
          </a:p>
          <a:p>
            <a:pPr marL="0" indent="0">
              <a:buNone/>
            </a:pPr>
            <a:r>
              <a:rPr lang="nb-NO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2323056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Kunnskap om barn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Barns hjerner er naturlig innstilt på å søke trygghet, kjærlighet, kunnskap og forståelse. Barnet ditt ønsker å være kjærlig og uegennyttig. Ris, sarkasme, trusler, nedlatende uttalelser eller forakt må unngås for enhver pris (Gottmann 2016)</a:t>
            </a:r>
          </a:p>
          <a:p>
            <a:r>
              <a:rPr lang="nb-NO" dirty="0"/>
              <a:t>Frykt kommer lett, trygghet tar tid. Det er de voksnes ansvar å bringe tryggheten inn livet til barna. Å ikke miste besinnelsen på barnet er første mål, å finne en måte å trøste og roe ned er neste. (Montgomery 2018)</a:t>
            </a:r>
          </a:p>
        </p:txBody>
      </p:sp>
    </p:spTree>
    <p:extLst>
      <p:ext uri="{BB962C8B-B14F-4D97-AF65-F5344CB8AC3E}">
        <p14:creationId xmlns:p14="http://schemas.microsoft.com/office/powerpoint/2010/main" val="8746510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Den tredelte hjernen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535723"/>
            <a:ext cx="6346825" cy="4801715"/>
          </a:xfrm>
        </p:spPr>
        <p:txBody>
          <a:bodyPr>
            <a:normAutofit/>
          </a:bodyPr>
          <a:lstStyle/>
          <a:p>
            <a:r>
              <a:rPr lang="nb-NO" dirty="0"/>
              <a:t>Den tredelte hjernen er mye benyttet modell for å forklare reaksjoner på opplevd fare</a:t>
            </a:r>
          </a:p>
          <a:p>
            <a:r>
              <a:rPr lang="nb-NO" dirty="0"/>
              <a:t>Modellen deler hjernen i overlevelses-, emosjon- og logikk-hjernen, utviklingen skjer nedenfra og opp</a:t>
            </a:r>
          </a:p>
          <a:p>
            <a:r>
              <a:rPr lang="nb-NO" dirty="0"/>
              <a:t>Overlevelses-hjernen er ferdig utviklet ved fødsel: puste, spise etc. (hjernestamme og nedre del)</a:t>
            </a:r>
          </a:p>
          <a:p>
            <a:r>
              <a:rPr lang="nb-NO" dirty="0"/>
              <a:t>Emosjons-hjernen: </a:t>
            </a:r>
            <a:r>
              <a:rPr lang="nb-NO" dirty="0" err="1"/>
              <a:t>Amygdala</a:t>
            </a:r>
            <a:r>
              <a:rPr lang="nb-NO" dirty="0"/>
              <a:t> registrerer fare og </a:t>
            </a:r>
            <a:r>
              <a:rPr lang="nb-NO" dirty="0" err="1"/>
              <a:t>hippocampus</a:t>
            </a:r>
            <a:r>
              <a:rPr lang="nb-NO" dirty="0"/>
              <a:t> lagrer og knytter minner sammen </a:t>
            </a:r>
          </a:p>
          <a:p>
            <a:r>
              <a:rPr lang="nb-NO" dirty="0"/>
              <a:t>Logikk-hjernen: Frontallappene, som regulerer følelsene, er ikke ferdig utviklet før tidlig i 20 årene. Foreldre må være barnets frontallapper de første leveår (Håndmodellen </a:t>
            </a:r>
            <a:r>
              <a:rPr lang="nb-NO" dirty="0" err="1"/>
              <a:t>Siegel</a:t>
            </a:r>
            <a:r>
              <a:rPr lang="nb-NO" dirty="0"/>
              <a:t> 2012, Nordanger 2017)</a:t>
            </a:r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28324206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Toleransevindu modellen 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547447"/>
            <a:ext cx="6346825" cy="4789992"/>
          </a:xfrm>
        </p:spPr>
        <p:txBody>
          <a:bodyPr/>
          <a:lstStyle/>
          <a:p>
            <a:pPr marL="0" indent="0">
              <a:buNone/>
            </a:pPr>
            <a:endParaRPr lang="nb-NO" dirty="0"/>
          </a:p>
          <a:p>
            <a:r>
              <a:rPr lang="nb-NO" dirty="0"/>
              <a:t>Toleransevinduet er feltet av moderat aktivering der vi kan tenke, reflektere, føle og lære (</a:t>
            </a:r>
            <a:r>
              <a:rPr lang="nb-NO" dirty="0" err="1"/>
              <a:t>Siegel</a:t>
            </a:r>
            <a:r>
              <a:rPr lang="nb-NO" dirty="0"/>
              <a:t> 1999)</a:t>
            </a:r>
          </a:p>
          <a:p>
            <a:r>
              <a:rPr lang="nb-NO" dirty="0"/>
              <a:t>Logikkhjernen blir hemmet når vi utsettes for fare. Kroppen settes i beredskap og  </a:t>
            </a:r>
            <a:r>
              <a:rPr lang="nb-NO" dirty="0" err="1"/>
              <a:t>overaktiverings</a:t>
            </a:r>
            <a:r>
              <a:rPr lang="nb-NO" dirty="0"/>
              <a:t>- responsene (kamp og flukt) eller underaktiverings- responsen (underkastelse) settes i gang automatisk</a:t>
            </a:r>
          </a:p>
          <a:p>
            <a:r>
              <a:rPr lang="nb-NO" dirty="0"/>
              <a:t>Under opplevd fare er de vanlige mekanismene for å sortere og lagre minner i tid og sammenheng utilgjengelig. Minner blir derfor lagret som fragmenter</a:t>
            </a:r>
          </a:p>
          <a:p>
            <a:r>
              <a:rPr lang="nb-NO" dirty="0"/>
              <a:t>Barn lærer lite når de er redde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9666172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Foreldre kan ha nytte av </a:t>
            </a:r>
            <a:r>
              <a:rPr lang="nb-NO" dirty="0" err="1"/>
              <a:t>timeout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Barn kan i liten grad gjøre seg nytte av </a:t>
            </a:r>
            <a:r>
              <a:rPr lang="nb-NO" dirty="0" err="1"/>
              <a:t>timeout</a:t>
            </a:r>
            <a:r>
              <a:rPr lang="nb-NO" dirty="0"/>
              <a:t> da frontallappene ikke er utviklet nok til selvregulering</a:t>
            </a:r>
          </a:p>
          <a:p>
            <a:r>
              <a:rPr lang="nb-NO" dirty="0"/>
              <a:t>Foreldre kan ha nytte av </a:t>
            </a:r>
            <a:r>
              <a:rPr lang="nb-NO" dirty="0" err="1"/>
              <a:t>timeout</a:t>
            </a:r>
            <a:r>
              <a:rPr lang="nb-NO" dirty="0"/>
              <a:t> da de har utviklede frontallapper og kan regulere seg ned og «være frontallappene» til barna i samspill med dem</a:t>
            </a:r>
          </a:p>
          <a:p>
            <a:r>
              <a:rPr lang="nb-NO" dirty="0"/>
              <a:t>Foreldre er først og fremst rollemodeller og kan hjelpe barnet til å finne roen ved først å regulere seg selv ned</a:t>
            </a:r>
          </a:p>
          <a:p>
            <a:r>
              <a:rPr lang="nb-NO" dirty="0" err="1"/>
              <a:t>Tørnquist</a:t>
            </a:r>
            <a:r>
              <a:rPr lang="nb-NO" dirty="0"/>
              <a:t> podkast (3.08.10-3.11.00 Littsint.no)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25435305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Kunnskap til foreldre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354667"/>
            <a:ext cx="6346825" cy="4982772"/>
          </a:xfrm>
        </p:spPr>
        <p:txBody>
          <a:bodyPr/>
          <a:lstStyle/>
          <a:p>
            <a:pPr marL="0" indent="0">
              <a:buNone/>
            </a:pPr>
            <a:endParaRPr lang="nb-NO" dirty="0"/>
          </a:p>
          <a:p>
            <a:r>
              <a:rPr lang="nb-NO" dirty="0"/>
              <a:t>Astri Lindgren: «gi barnet kjærlighet, mer kjærlighet og enda mer kjærlighet, så kommer oppdragelsen av seg selv»</a:t>
            </a:r>
          </a:p>
          <a:p>
            <a:r>
              <a:rPr lang="nb-NO" dirty="0"/>
              <a:t>Montgomery (2018): «En vanlig misforståelse er at barneoppdragelse er det du gjør når barnet oppfører seg dårlig, barneoppdragelse er alt du gjør sammen med barnet ditt»</a:t>
            </a:r>
          </a:p>
          <a:p>
            <a:r>
              <a:rPr lang="nb-NO" dirty="0" err="1"/>
              <a:t>Gottman</a:t>
            </a:r>
            <a:r>
              <a:rPr lang="nb-NO" dirty="0"/>
              <a:t> (2016) «Vennlighet, varme, optimisme og tålmodighet er langt bedre redskaper enn straff, om en vil ha veloppdragne og emosjonelt friske barn»</a:t>
            </a:r>
          </a:p>
          <a:p>
            <a:r>
              <a:rPr lang="nb-NO" dirty="0"/>
              <a:t>Greene (2021) Barn oppfører seg bra om de kan.  Barn oppfører seg dårlig når de opplever å ikke strekke til</a:t>
            </a:r>
          </a:p>
          <a:p>
            <a:pPr marL="0" indent="0">
              <a:buNone/>
            </a:pPr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40313863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9CAE254-6563-C955-F429-8DEFA7ABA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 err="1"/>
              <a:t>Nocebo</a:t>
            </a:r>
            <a:r>
              <a:rPr lang="nb-NO" dirty="0"/>
              <a:t>, hvordan vi tenker om barn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B43B35A8-9875-0B65-C174-4CD0199EFA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Dersom du tror at du har spist noe dårlig mat kan du kjenne deg uvel</a:t>
            </a:r>
          </a:p>
          <a:p>
            <a:r>
              <a:rPr lang="nb-NO" dirty="0"/>
              <a:t>Det vi tror om hverandre, er det vi risikerer å fremkalle i hverandre</a:t>
            </a:r>
          </a:p>
          <a:p>
            <a:r>
              <a:rPr lang="nb-NO" dirty="0"/>
              <a:t>Dersom vi tror at barnet er respektløst og uoppdragent, behandler vi det deretter og på den måten får vi frem det verste i hverandre</a:t>
            </a:r>
          </a:p>
          <a:p>
            <a:r>
              <a:rPr lang="nb-NO" dirty="0"/>
              <a:t>Fortolkninger av barn kan bli selvoppfyllende profeti </a:t>
            </a:r>
          </a:p>
        </p:txBody>
      </p:sp>
    </p:spTree>
    <p:extLst>
      <p:ext uri="{BB962C8B-B14F-4D97-AF65-F5344CB8AC3E}">
        <p14:creationId xmlns:p14="http://schemas.microsoft.com/office/powerpoint/2010/main" val="116316737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/>
              <a:t>ICDP- </a:t>
            </a:r>
            <a:r>
              <a:rPr lang="nb-NO" sz="2700" dirty="0"/>
              <a:t>å se seg selv utenfra og barnet innenfra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Vis at du er glad i barnet ditt</a:t>
            </a:r>
          </a:p>
          <a:p>
            <a:r>
              <a:rPr lang="nb-NO" dirty="0"/>
              <a:t>Se og følg barnets initiativ</a:t>
            </a:r>
          </a:p>
          <a:p>
            <a:r>
              <a:rPr lang="nb-NO" dirty="0"/>
              <a:t>Ta del i barnets følelser</a:t>
            </a:r>
          </a:p>
          <a:p>
            <a:r>
              <a:rPr lang="nb-NO" dirty="0"/>
              <a:t>Gi ros og anerkjennelse</a:t>
            </a:r>
          </a:p>
          <a:p>
            <a:r>
              <a:rPr lang="nb-NO" dirty="0"/>
              <a:t>Felles oppmerksomhet</a:t>
            </a:r>
          </a:p>
          <a:p>
            <a:r>
              <a:rPr lang="nb-NO" dirty="0"/>
              <a:t>Gi mening til opplevelser</a:t>
            </a:r>
          </a:p>
          <a:p>
            <a:r>
              <a:rPr lang="nb-NO" dirty="0"/>
              <a:t>Lag sammenhenger</a:t>
            </a:r>
          </a:p>
          <a:p>
            <a:r>
              <a:rPr lang="nb-NO" dirty="0"/>
              <a:t>Planlegge, støtte, legge til rette og sette positive grenser (Karsten </a:t>
            </a:r>
            <a:r>
              <a:rPr lang="nb-NO" dirty="0" err="1"/>
              <a:t>Huneide</a:t>
            </a:r>
            <a:r>
              <a:rPr lang="nb-NO" dirty="0"/>
              <a:t>)</a:t>
            </a:r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24335666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/>
              <a:t>Littsint bygger på kognitiv terapi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Kognitiv terapi er en øvelse i indre samtale der klienten videreutvikler evnen til å utforske egne tanker og sette spørsmålstegn ved fastlåste tankemønster </a:t>
            </a:r>
          </a:p>
          <a:p>
            <a:r>
              <a:rPr lang="nb-NO" dirty="0"/>
              <a:t>Klienten trener opp evnen til å bli bevist negative tanker og fortolkninger som preger handlingsvalg</a:t>
            </a:r>
          </a:p>
          <a:p>
            <a:r>
              <a:rPr lang="nb-NO" dirty="0"/>
              <a:t>Klienten trener opp evnen til å bli mer bevist kamp/flukt-aktivering og regulere aktiveringen ned så andre handlingsvalg blir tilgjengelig</a:t>
            </a:r>
          </a:p>
          <a:p>
            <a:r>
              <a:rPr lang="nb-NO" dirty="0"/>
              <a:t>Effekt bygger på </a:t>
            </a:r>
            <a:r>
              <a:rPr lang="nb-NO" dirty="0" err="1"/>
              <a:t>ca</a:t>
            </a:r>
            <a:r>
              <a:rPr lang="nb-NO" dirty="0"/>
              <a:t> 2000 RCT-studier (J. Beck 2021)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18612152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Littsint: å kunne velge empati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Littsint har som mål å lære foreldre at de har mer kontroll over seg selv og egne handlinger enn de tror</a:t>
            </a:r>
          </a:p>
          <a:p>
            <a:r>
              <a:rPr lang="nb-NO" dirty="0"/>
              <a:t>Følelser blir ikke bare kastet på oss. Det er en logikk i våre tanker og følelser som kan gi mening</a:t>
            </a:r>
          </a:p>
          <a:p>
            <a:r>
              <a:rPr lang="nb-NO" dirty="0"/>
              <a:t>I virkeligheten er du sjelden maktesløs overfor barna</a:t>
            </a:r>
          </a:p>
          <a:p>
            <a:r>
              <a:rPr lang="nb-NO" dirty="0"/>
              <a:t>Vi kan lære å bli mer forutsigbare overfor barna ved å kjenne igjen den mest vanlige selvkritikken, feilslutningene og kamp/flukt-aktivering i hverdagen</a:t>
            </a:r>
          </a:p>
          <a:p>
            <a:r>
              <a:rPr lang="nb-NO" dirty="0"/>
              <a:t>Da hjelper vi barn å være innenfor sitt toleransevindu </a:t>
            </a:r>
          </a:p>
          <a:p>
            <a:pPr marL="0" indent="0">
              <a:buNone/>
            </a:pPr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66277638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Øvelse «hvit stokk»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64444" y="1986844"/>
            <a:ext cx="6239581" cy="4350594"/>
          </a:xfrm>
        </p:spPr>
        <p:txBody>
          <a:bodyPr>
            <a:normAutofit/>
          </a:bodyPr>
          <a:lstStyle/>
          <a:p>
            <a:r>
              <a:rPr lang="nb-NO" dirty="0"/>
              <a:t>Du står i kø, noen kommer bakfra og sparker </a:t>
            </a:r>
            <a:br>
              <a:rPr lang="nb-NO" dirty="0"/>
            </a:br>
            <a:r>
              <a:rPr lang="nb-NO" dirty="0"/>
              <a:t>deg hardt på leggen. Før du snur deg og ser hvem som står bak deg:</a:t>
            </a:r>
            <a:br>
              <a:rPr lang="nb-NO" dirty="0"/>
            </a:br>
            <a:endParaRPr lang="nb-NO" dirty="0"/>
          </a:p>
          <a:p>
            <a:r>
              <a:rPr lang="nb-NO" dirty="0"/>
              <a:t>Hvilke tanker får du?</a:t>
            </a:r>
          </a:p>
          <a:p>
            <a:r>
              <a:rPr lang="nb-NO" dirty="0"/>
              <a:t>Hvilke følelser kommer?</a:t>
            </a:r>
          </a:p>
          <a:p>
            <a:r>
              <a:rPr lang="nb-NO" dirty="0"/>
              <a:t>Hva kjenner du i kroppen av aktivering?</a:t>
            </a:r>
          </a:p>
          <a:p>
            <a:r>
              <a:rPr lang="nb-NO" dirty="0"/>
              <a:t>Hva får du lyst til å gjøre? </a:t>
            </a:r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0407895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Littsint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582615"/>
            <a:ext cx="6346825" cy="4754823"/>
          </a:xfrm>
        </p:spPr>
        <p:txBody>
          <a:bodyPr/>
          <a:lstStyle/>
          <a:p>
            <a:r>
              <a:rPr lang="nb-NO" dirty="0"/>
              <a:t>Familievernet har fått opplæring i littsint materiellet</a:t>
            </a:r>
          </a:p>
          <a:p>
            <a:r>
              <a:rPr lang="nb-NO" dirty="0"/>
              <a:t>Dagskurs i opplæringen til Rask psykisk helsehjelp </a:t>
            </a:r>
          </a:p>
          <a:p>
            <a:r>
              <a:rPr lang="nb-NO" dirty="0"/>
              <a:t>To dagers kurs i videreutdanningen for leger og psykologer i regi av NFKT</a:t>
            </a:r>
          </a:p>
          <a:p>
            <a:r>
              <a:rPr lang="nb-NO" dirty="0"/>
              <a:t>Dagskurs på regionale samlinger for helsesykepleiere</a:t>
            </a:r>
          </a:p>
          <a:p>
            <a:r>
              <a:rPr lang="nb-NO" dirty="0"/>
              <a:t>Littsint blir presentert i «livet og sånn» et undervisningsmateriell for skoleverket</a:t>
            </a:r>
          </a:p>
          <a:p>
            <a:r>
              <a:rPr lang="nb-NO" dirty="0"/>
              <a:t>Norges bidrag til EU-s foreldre veilednings pakke </a:t>
            </a:r>
          </a:p>
          <a:p>
            <a:r>
              <a:rPr lang="nb-NO" dirty="0"/>
              <a:t>Littsint på konferanser, Podkaster, nasjonale media, Ung.no, Stine Sofie stiftelsen, frelsesarmeen, tidsskrifter, handlingsplaner mot vold </a:t>
            </a:r>
            <a:r>
              <a:rPr lang="nb-NO" dirty="0" err="1"/>
              <a:t>etc</a:t>
            </a:r>
            <a:endParaRPr lang="nb-NO" dirty="0"/>
          </a:p>
          <a:p>
            <a:pPr marL="0" indent="0">
              <a:buNone/>
            </a:pPr>
            <a:endParaRPr lang="nb-NO" dirty="0"/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47777788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Øvelse «hvit stokk»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Når du snur deg, ser du at det står en blind mann med en hvit stokk bak deg, som har gått seg på deg</a:t>
            </a:r>
          </a:p>
          <a:p>
            <a:endParaRPr lang="nb-NO" dirty="0"/>
          </a:p>
          <a:p>
            <a:r>
              <a:rPr lang="nb-NO" dirty="0"/>
              <a:t>Hvilke tanker får du?</a:t>
            </a:r>
          </a:p>
          <a:p>
            <a:r>
              <a:rPr lang="nb-NO" dirty="0"/>
              <a:t>Hvilke følelser kommer?</a:t>
            </a:r>
          </a:p>
          <a:p>
            <a:r>
              <a:rPr lang="nb-NO" dirty="0"/>
              <a:t>Hva kjenner  du i kroppen av aktivering?</a:t>
            </a:r>
          </a:p>
          <a:p>
            <a:r>
              <a:rPr lang="nb-NO" dirty="0"/>
              <a:t>Hva får du lyst til å gjøre?</a:t>
            </a:r>
          </a:p>
        </p:txBody>
      </p:sp>
    </p:spTree>
    <p:extLst>
      <p:ext uri="{BB962C8B-B14F-4D97-AF65-F5344CB8AC3E}">
        <p14:creationId xmlns:p14="http://schemas.microsoft.com/office/powerpoint/2010/main" val="170527677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Empati </a:t>
            </a:r>
            <a:r>
              <a:rPr lang="nb-NO" dirty="0" err="1"/>
              <a:t>vs</a:t>
            </a:r>
            <a:r>
              <a:rPr lang="nb-NO" dirty="0"/>
              <a:t> kjefting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Over 80% antar umiddelbart at den som sparker, sparker med vilje. Hjertet slår raskere. Muskler spenner seg.  De får lyst til å kjefte/sparke tilbake</a:t>
            </a:r>
          </a:p>
          <a:p>
            <a:r>
              <a:rPr lang="nb-NO" dirty="0"/>
              <a:t>Når de ser den hvite stokken og forstår at det var et uhell, roer aktiveringen seg og de får lyst til å hjelpe</a:t>
            </a:r>
          </a:p>
          <a:p>
            <a:r>
              <a:rPr lang="nb-NO" dirty="0"/>
              <a:t>Læring: En ny fortolkning av situasjonen gir en annen følelse og tilgang på mer konstruktive handlingsvalg</a:t>
            </a:r>
          </a:p>
          <a:p>
            <a:r>
              <a:rPr lang="nb-NO" dirty="0"/>
              <a:t>Hvilke «hvite stokker» kan du gi til barnet? Kan de bidra til at du vil hjelpe barnet i stedet for å kjefte?</a:t>
            </a:r>
          </a:p>
          <a:p>
            <a:endParaRPr lang="nb-NO" dirty="0"/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07075030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Vi snakker med oss selv hele tiden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811475"/>
            <a:ext cx="6772670" cy="4525963"/>
          </a:xfrm>
        </p:spPr>
        <p:txBody>
          <a:bodyPr/>
          <a:lstStyle/>
          <a:p>
            <a:r>
              <a:rPr lang="nb-NO" dirty="0"/>
              <a:t>Måten vi snakker til oss selv på innvirker på hva vi føler </a:t>
            </a:r>
          </a:p>
          <a:p>
            <a:r>
              <a:rPr lang="nb-NO" dirty="0"/>
              <a:t>Psykologisk Førstehjelp Solfrid Raknes (2012)</a:t>
            </a:r>
          </a:p>
        </p:txBody>
      </p:sp>
      <p:pic>
        <p:nvPicPr>
          <p:cNvPr id="4" name="Picture 7" descr="Hundetankar.jpg                                                00130A68Macintosh HD                   C06AB517: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913614" y="2866309"/>
            <a:ext cx="2592179" cy="2656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2957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Tankens kraft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Måten vi fortolker situasjoner på avgjør hvordan vi føler og handler. «</a:t>
            </a:r>
            <a:r>
              <a:rPr lang="nb-NO" dirty="0" err="1"/>
              <a:t>We</a:t>
            </a:r>
            <a:r>
              <a:rPr lang="nb-NO" dirty="0"/>
              <a:t> do not </a:t>
            </a:r>
            <a:r>
              <a:rPr lang="nb-NO" dirty="0" err="1"/>
              <a:t>see</a:t>
            </a:r>
            <a:r>
              <a:rPr lang="nb-NO" dirty="0"/>
              <a:t> </a:t>
            </a:r>
            <a:r>
              <a:rPr lang="nb-NO" dirty="0" err="1"/>
              <a:t>things</a:t>
            </a:r>
            <a:r>
              <a:rPr lang="nb-NO" dirty="0"/>
              <a:t> as </a:t>
            </a:r>
            <a:r>
              <a:rPr lang="nb-NO" dirty="0" err="1"/>
              <a:t>they</a:t>
            </a:r>
            <a:r>
              <a:rPr lang="nb-NO" dirty="0"/>
              <a:t> </a:t>
            </a:r>
            <a:r>
              <a:rPr lang="nb-NO" dirty="0" err="1"/>
              <a:t>are</a:t>
            </a:r>
            <a:r>
              <a:rPr lang="nb-NO" dirty="0"/>
              <a:t>, </a:t>
            </a:r>
            <a:r>
              <a:rPr lang="nb-NO" dirty="0" err="1"/>
              <a:t>we</a:t>
            </a:r>
            <a:r>
              <a:rPr lang="nb-NO" dirty="0"/>
              <a:t> </a:t>
            </a:r>
            <a:r>
              <a:rPr lang="nb-NO" dirty="0" err="1"/>
              <a:t>see</a:t>
            </a:r>
            <a:r>
              <a:rPr lang="nb-NO" dirty="0"/>
              <a:t> </a:t>
            </a:r>
            <a:r>
              <a:rPr lang="nb-NO" dirty="0" err="1"/>
              <a:t>things</a:t>
            </a:r>
            <a:r>
              <a:rPr lang="nb-NO" dirty="0"/>
              <a:t> as </a:t>
            </a:r>
            <a:r>
              <a:rPr lang="nb-NO" dirty="0" err="1"/>
              <a:t>we</a:t>
            </a:r>
            <a:r>
              <a:rPr lang="nb-NO" dirty="0"/>
              <a:t> </a:t>
            </a:r>
            <a:r>
              <a:rPr lang="nb-NO" dirty="0" err="1"/>
              <a:t>are</a:t>
            </a:r>
            <a:r>
              <a:rPr lang="nb-NO" dirty="0"/>
              <a:t>»</a:t>
            </a:r>
          </a:p>
          <a:p>
            <a:r>
              <a:rPr lang="nb-NO" dirty="0"/>
              <a:t>Kognitiv terapi er en øvelse i å </a:t>
            </a:r>
            <a:r>
              <a:rPr lang="nb-NO" b="1" i="1" dirty="0"/>
              <a:t>se på </a:t>
            </a:r>
            <a:r>
              <a:rPr lang="nb-NO" dirty="0"/>
              <a:t>tankene og ikke bare </a:t>
            </a:r>
            <a:r>
              <a:rPr lang="nb-NO" b="1" i="1" dirty="0"/>
              <a:t>se gjennom </a:t>
            </a:r>
            <a:r>
              <a:rPr lang="nb-NO" dirty="0"/>
              <a:t>dem og ta dem for gitt</a:t>
            </a:r>
          </a:p>
          <a:p>
            <a:r>
              <a:rPr lang="nb-NO" dirty="0"/>
              <a:t>Ved å kjenne igjen de automatiske tankene og erfare hvordan ulike fortolkninger påvirker følelser og opplevde handlingsvalg, kan vi i større grad oppleve å mestre følelsene og ta kontroll over handlingene våre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56225632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Kognitiv modell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512711"/>
            <a:ext cx="6346825" cy="4824727"/>
          </a:xfrm>
        </p:spPr>
        <p:txBody>
          <a:bodyPr>
            <a:normAutofit/>
          </a:bodyPr>
          <a:lstStyle/>
          <a:p>
            <a:r>
              <a:rPr lang="nb-NO" dirty="0"/>
              <a:t>Kjerneantagelser (KA): </a:t>
            </a:r>
            <a:br>
              <a:rPr lang="nb-NO" dirty="0"/>
            </a:br>
            <a:r>
              <a:rPr lang="nb-NO" dirty="0"/>
              <a:t>Tidlig samspill, omsorgssvikt og traume erfaringer i barndommen, påvirker vår tenkning om oss selv, forventninger til andre og verden </a:t>
            </a:r>
          </a:p>
          <a:p>
            <a:r>
              <a:rPr lang="nb-NO" dirty="0"/>
              <a:t>Eksempel på kjerneantagelse: «jeg er inkompetent»</a:t>
            </a:r>
          </a:p>
          <a:p>
            <a:r>
              <a:rPr lang="nb-NO" dirty="0"/>
              <a:t>Basal mellomliggende antagelser (BMA) bidrar til negative fortolkninger: «Hvis jeg ikke en gang kan handtere mitt eget barn er jeg udugelig» </a:t>
            </a:r>
          </a:p>
          <a:p>
            <a:r>
              <a:rPr lang="nb-NO" dirty="0"/>
              <a:t> KA bidrar til BMA som øker sannsynligheten for NAT/ feilslutninger om barnet og selvkritikk, som vekker sterke affekter og bidrar til avmakt og sinne/vold</a:t>
            </a:r>
          </a:p>
          <a:p>
            <a:endParaRPr lang="nb-NO" dirty="0"/>
          </a:p>
          <a:p>
            <a:endParaRPr lang="nb-NO" dirty="0"/>
          </a:p>
          <a:p>
            <a:endParaRPr lang="nb-NO" dirty="0"/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36106038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/>
          <p:cNvSpPr/>
          <p:nvPr/>
        </p:nvSpPr>
        <p:spPr>
          <a:xfrm>
            <a:off x="773888" y="1600807"/>
            <a:ext cx="1766125" cy="1203912"/>
          </a:xfrm>
          <a:prstGeom prst="rect">
            <a:avLst/>
          </a:prstGeom>
          <a:gradFill flip="none" rotWithShape="1">
            <a:gsLst>
              <a:gs pos="0">
                <a:srgbClr val="EFE1C5"/>
              </a:gs>
              <a:gs pos="100000">
                <a:srgbClr val="FFFFFF"/>
              </a:gs>
            </a:gsLst>
            <a:lin ang="16200000" scaled="0"/>
            <a:tileRect/>
          </a:gradFill>
          <a:ln>
            <a:solidFill>
              <a:srgbClr val="65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A = situasjon</a:t>
            </a:r>
          </a:p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Ole hører ikke etter</a:t>
            </a:r>
          </a:p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Ole hører ikke etter</a:t>
            </a:r>
            <a:endParaRPr lang="nb-NO" sz="1400"/>
          </a:p>
        </p:txBody>
      </p:sp>
      <p:sp>
        <p:nvSpPr>
          <p:cNvPr id="8" name="Rektangel 7"/>
          <p:cNvSpPr/>
          <p:nvPr/>
        </p:nvSpPr>
        <p:spPr>
          <a:xfrm>
            <a:off x="2923668" y="1600807"/>
            <a:ext cx="1766125" cy="1203912"/>
          </a:xfrm>
          <a:prstGeom prst="rect">
            <a:avLst/>
          </a:prstGeom>
          <a:gradFill flip="none" rotWithShape="1">
            <a:gsLst>
              <a:gs pos="0">
                <a:srgbClr val="EFE1C5"/>
              </a:gs>
              <a:gs pos="100000">
                <a:srgbClr val="FFFFFF"/>
              </a:gs>
            </a:gsLst>
            <a:lin ang="16200000" scaled="0"/>
            <a:tileRect/>
          </a:gradFill>
          <a:ln>
            <a:solidFill>
              <a:srgbClr val="65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 dirty="0">
                <a:solidFill>
                  <a:srgbClr val="654C57"/>
                </a:solidFill>
                <a:latin typeface="Candara"/>
                <a:cs typeface="Candara"/>
              </a:rPr>
              <a:t>B = tanke/fortolkning</a:t>
            </a:r>
          </a:p>
          <a:p>
            <a:pPr algn="ctr"/>
            <a:r>
              <a:rPr lang="nb-NO" sz="1400" dirty="0">
                <a:solidFill>
                  <a:srgbClr val="654C57"/>
                </a:solidFill>
                <a:latin typeface="Candara"/>
                <a:cs typeface="Candara"/>
              </a:rPr>
              <a:t>Ingen hører på meg</a:t>
            </a:r>
          </a:p>
          <a:p>
            <a:pPr algn="ctr"/>
            <a:r>
              <a:rPr lang="nb-NO" sz="1400" dirty="0">
                <a:solidFill>
                  <a:srgbClr val="654C57"/>
                </a:solidFill>
                <a:latin typeface="Candara"/>
                <a:cs typeface="Candara"/>
              </a:rPr>
              <a:t>Jeg er dårlig mor</a:t>
            </a:r>
            <a:endParaRPr lang="nb-NO" sz="1400" dirty="0"/>
          </a:p>
        </p:txBody>
      </p:sp>
      <p:sp>
        <p:nvSpPr>
          <p:cNvPr id="9" name="Rektangel 8"/>
          <p:cNvSpPr/>
          <p:nvPr/>
        </p:nvSpPr>
        <p:spPr>
          <a:xfrm>
            <a:off x="5066832" y="1600807"/>
            <a:ext cx="1766125" cy="1203912"/>
          </a:xfrm>
          <a:prstGeom prst="rect">
            <a:avLst/>
          </a:prstGeom>
          <a:gradFill flip="none" rotWithShape="1">
            <a:gsLst>
              <a:gs pos="0">
                <a:srgbClr val="EFE1C5"/>
              </a:gs>
              <a:gs pos="100000">
                <a:srgbClr val="FFFFFF"/>
              </a:gs>
            </a:gsLst>
            <a:lin ang="16200000" scaled="0"/>
            <a:tileRect/>
          </a:gradFill>
          <a:ln>
            <a:solidFill>
              <a:srgbClr val="65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C = følelse</a:t>
            </a:r>
          </a:p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Sinne</a:t>
            </a:r>
          </a:p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Sinne</a:t>
            </a:r>
            <a:endParaRPr lang="nb-NO" sz="1400"/>
          </a:p>
        </p:txBody>
      </p:sp>
      <p:sp>
        <p:nvSpPr>
          <p:cNvPr id="10" name="Rektangel 9"/>
          <p:cNvSpPr/>
          <p:nvPr/>
        </p:nvSpPr>
        <p:spPr>
          <a:xfrm>
            <a:off x="773889" y="3194999"/>
            <a:ext cx="6059068" cy="1038539"/>
          </a:xfrm>
          <a:prstGeom prst="rect">
            <a:avLst/>
          </a:prstGeom>
          <a:gradFill flip="none" rotWithShape="1">
            <a:gsLst>
              <a:gs pos="0">
                <a:srgbClr val="EFE1C5"/>
              </a:gs>
              <a:gs pos="100000">
                <a:srgbClr val="FFFFFF"/>
              </a:gs>
            </a:gsLst>
            <a:lin ang="16200000" scaled="0"/>
            <a:tileRect/>
          </a:gradFill>
          <a:ln>
            <a:solidFill>
              <a:srgbClr val="65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 dirty="0">
                <a:solidFill>
                  <a:srgbClr val="654C57"/>
                </a:solidFill>
                <a:latin typeface="Candara"/>
                <a:cs typeface="Candara"/>
              </a:rPr>
              <a:t>Mellomliggende antagelse: Hvis jeg ikke engang kan handtere mitt eget barn er jeg udugelig</a:t>
            </a:r>
            <a:endParaRPr lang="nb-NO" sz="1400" dirty="0"/>
          </a:p>
        </p:txBody>
      </p:sp>
      <p:sp>
        <p:nvSpPr>
          <p:cNvPr id="11" name="Rektangel 10"/>
          <p:cNvSpPr/>
          <p:nvPr/>
        </p:nvSpPr>
        <p:spPr>
          <a:xfrm>
            <a:off x="773889" y="4637048"/>
            <a:ext cx="6059068" cy="1038539"/>
          </a:xfrm>
          <a:prstGeom prst="rect">
            <a:avLst/>
          </a:prstGeom>
          <a:gradFill flip="none" rotWithShape="1">
            <a:gsLst>
              <a:gs pos="0">
                <a:srgbClr val="EFE1C5"/>
              </a:gs>
              <a:gs pos="100000">
                <a:srgbClr val="FFFFFF"/>
              </a:gs>
            </a:gsLst>
            <a:lin ang="16200000" scaled="0"/>
            <a:tileRect/>
          </a:gradFill>
          <a:ln>
            <a:solidFill>
              <a:srgbClr val="65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 dirty="0">
                <a:solidFill>
                  <a:srgbClr val="654C57"/>
                </a:solidFill>
                <a:latin typeface="Candara"/>
                <a:cs typeface="Candara"/>
              </a:rPr>
              <a:t>Kjerneantagelse:  jeg er inkompetent</a:t>
            </a:r>
            <a:r>
              <a:rPr lang="nb-NO" sz="1200" dirty="0">
                <a:solidFill>
                  <a:srgbClr val="654C57"/>
                </a:solidFill>
                <a:latin typeface="Candara"/>
                <a:cs typeface="Candara"/>
              </a:rPr>
              <a:t>.</a:t>
            </a:r>
            <a:endParaRPr lang="nb-NO" sz="1200" dirty="0"/>
          </a:p>
        </p:txBody>
      </p:sp>
      <p:cxnSp>
        <p:nvCxnSpPr>
          <p:cNvPr id="14" name="Rett pil 13"/>
          <p:cNvCxnSpPr>
            <a:stCxn id="5" idx="3"/>
          </p:cNvCxnSpPr>
          <p:nvPr/>
        </p:nvCxnSpPr>
        <p:spPr>
          <a:xfrm>
            <a:off x="2540013" y="2202763"/>
            <a:ext cx="310891" cy="13229"/>
          </a:xfrm>
          <a:prstGeom prst="straightConnector1">
            <a:avLst/>
          </a:prstGeom>
          <a:ln>
            <a:solidFill>
              <a:srgbClr val="654C57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Rett pil 14"/>
          <p:cNvCxnSpPr/>
          <p:nvPr/>
        </p:nvCxnSpPr>
        <p:spPr>
          <a:xfrm>
            <a:off x="4689793" y="2202763"/>
            <a:ext cx="310891" cy="13229"/>
          </a:xfrm>
          <a:prstGeom prst="straightConnector1">
            <a:avLst/>
          </a:prstGeom>
          <a:ln>
            <a:solidFill>
              <a:srgbClr val="654C57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Rett pil 15"/>
          <p:cNvCxnSpPr/>
          <p:nvPr/>
        </p:nvCxnSpPr>
        <p:spPr>
          <a:xfrm rot="16200000">
            <a:off x="3644671" y="3026315"/>
            <a:ext cx="310891" cy="13229"/>
          </a:xfrm>
          <a:prstGeom prst="straightConnector1">
            <a:avLst/>
          </a:prstGeom>
          <a:ln>
            <a:solidFill>
              <a:srgbClr val="654C57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Rett pil 16"/>
          <p:cNvCxnSpPr/>
          <p:nvPr/>
        </p:nvCxnSpPr>
        <p:spPr>
          <a:xfrm rot="16200000">
            <a:off x="3644671" y="4455134"/>
            <a:ext cx="310891" cy="13229"/>
          </a:xfrm>
          <a:prstGeom prst="straightConnector1">
            <a:avLst/>
          </a:prstGeom>
          <a:ln>
            <a:solidFill>
              <a:srgbClr val="654C57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kstSylinder 17"/>
          <p:cNvSpPr txBox="1"/>
          <p:nvPr/>
        </p:nvSpPr>
        <p:spPr>
          <a:xfrm>
            <a:off x="694508" y="1038540"/>
            <a:ext cx="60590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000" b="1" dirty="0">
                <a:solidFill>
                  <a:srgbClr val="654C57"/>
                </a:solidFill>
                <a:latin typeface="Candara"/>
                <a:cs typeface="Candara"/>
              </a:rPr>
              <a:t>Kognitiv modell for sinnemestring</a:t>
            </a:r>
          </a:p>
        </p:txBody>
      </p:sp>
      <p:sp>
        <p:nvSpPr>
          <p:cNvPr id="12" name="Rektangel 11"/>
          <p:cNvSpPr/>
          <p:nvPr/>
        </p:nvSpPr>
        <p:spPr>
          <a:xfrm>
            <a:off x="6885871" y="1475122"/>
            <a:ext cx="1270020" cy="1203912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b-NO" sz="1400" dirty="0">
                <a:solidFill>
                  <a:srgbClr val="654C57"/>
                </a:solidFill>
                <a:latin typeface="Candara"/>
                <a:cs typeface="Candara"/>
              </a:rPr>
              <a:t>Skalering</a:t>
            </a:r>
          </a:p>
          <a:p>
            <a:r>
              <a:rPr lang="nb-NO" sz="1400" dirty="0">
                <a:solidFill>
                  <a:srgbClr val="654C57"/>
                </a:solidFill>
                <a:latin typeface="Candara"/>
                <a:cs typeface="Candara"/>
              </a:rPr>
              <a:t>i timen</a:t>
            </a:r>
          </a:p>
          <a:p>
            <a:r>
              <a:rPr lang="nb-NO" sz="1400" dirty="0">
                <a:solidFill>
                  <a:srgbClr val="654C57"/>
                </a:solidFill>
                <a:latin typeface="Candara"/>
                <a:cs typeface="Candara"/>
              </a:rPr>
              <a:t>9-2</a:t>
            </a:r>
          </a:p>
          <a:p>
            <a:r>
              <a:rPr lang="nb-NO" sz="1400" dirty="0">
                <a:solidFill>
                  <a:srgbClr val="654C57"/>
                </a:solidFill>
                <a:latin typeface="Candara"/>
                <a:cs typeface="Candara"/>
              </a:rPr>
              <a:t>9-3</a:t>
            </a:r>
            <a:endParaRPr lang="nb-NO" sz="1400" dirty="0"/>
          </a:p>
        </p:txBody>
      </p:sp>
    </p:spTree>
    <p:extLst>
      <p:ext uri="{BB962C8B-B14F-4D97-AF65-F5344CB8AC3E}">
        <p14:creationId xmlns:p14="http://schemas.microsoft.com/office/powerpoint/2010/main" val="129170806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D5291CA-9854-ADCF-69CC-96CDBDCE96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/>
              <a:t>Beck deler Kjerneantagelsene i 3 hovedtema 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A696B02-71E4-10AE-B50E-4EBE89D29E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800" dirty="0"/>
              <a:t>1. kompetent </a:t>
            </a:r>
            <a:r>
              <a:rPr lang="nb-NO" sz="2800" dirty="0" err="1"/>
              <a:t>vs</a:t>
            </a:r>
            <a:r>
              <a:rPr lang="nb-NO" sz="2800" dirty="0"/>
              <a:t> inkompetent</a:t>
            </a:r>
          </a:p>
          <a:p>
            <a:endParaRPr lang="nb-NO" sz="2800" dirty="0"/>
          </a:p>
          <a:p>
            <a:r>
              <a:rPr lang="nb-NO" sz="2800" dirty="0"/>
              <a:t>2. Elskbar </a:t>
            </a:r>
            <a:r>
              <a:rPr lang="nb-NO" sz="2800" dirty="0" err="1"/>
              <a:t>vs</a:t>
            </a:r>
            <a:r>
              <a:rPr lang="nb-NO" sz="2800" dirty="0"/>
              <a:t> ikke verd å elske</a:t>
            </a:r>
          </a:p>
          <a:p>
            <a:endParaRPr lang="nb-NO" sz="2800" dirty="0"/>
          </a:p>
          <a:p>
            <a:r>
              <a:rPr lang="nb-NO" sz="2800" dirty="0"/>
              <a:t>3 Har verdi </a:t>
            </a:r>
            <a:r>
              <a:rPr lang="nb-NO" sz="2800" dirty="0" err="1"/>
              <a:t>vs</a:t>
            </a:r>
            <a:r>
              <a:rPr lang="nb-NO" sz="2800" dirty="0"/>
              <a:t> ikke har verdi som menneske</a:t>
            </a:r>
          </a:p>
        </p:txBody>
      </p:sp>
    </p:spTree>
    <p:extLst>
      <p:ext uri="{BB962C8B-B14F-4D97-AF65-F5344CB8AC3E}">
        <p14:creationId xmlns:p14="http://schemas.microsoft.com/office/powerpoint/2010/main" val="6745861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DD46F51-8D78-220D-24E5-836CD52DCF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Kompetent </a:t>
            </a:r>
            <a:r>
              <a:rPr lang="nb-NO" dirty="0" err="1"/>
              <a:t>vs</a:t>
            </a:r>
            <a:r>
              <a:rPr lang="nb-NO" dirty="0"/>
              <a:t> inkompetent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5D868233-4EFC-EFA9-7AE6-D25315EC21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sz="2400" dirty="0"/>
              <a:t>Adaptive/positive kjerneantagelser:</a:t>
            </a:r>
          </a:p>
          <a:p>
            <a:r>
              <a:rPr lang="nb-NO" sz="2400" dirty="0"/>
              <a:t>Jeg er rimelig kompetent, kan ta vare på meg selv, har styrker og svakheter, har frihet og klarer meg som regel like godt som andre</a:t>
            </a:r>
          </a:p>
          <a:p>
            <a:pPr lvl="4"/>
            <a:r>
              <a:rPr lang="nb-NO" sz="2400" b="1" dirty="0"/>
              <a:t>VS</a:t>
            </a:r>
          </a:p>
          <a:p>
            <a:r>
              <a:rPr lang="nb-NO" sz="2400" dirty="0"/>
              <a:t>Dysfunksjonelle negative kjerneantagelser:</a:t>
            </a:r>
          </a:p>
          <a:p>
            <a:r>
              <a:rPr lang="nb-NO" sz="2400" dirty="0"/>
              <a:t>Jeg er inkompetent, ineffektiv, hjelpeløs, svak, sårbar, har ingen kontroll, underlegen, presterer ikke bra nok</a:t>
            </a:r>
          </a:p>
        </p:txBody>
      </p:sp>
    </p:spTree>
    <p:extLst>
      <p:ext uri="{BB962C8B-B14F-4D97-AF65-F5344CB8AC3E}">
        <p14:creationId xmlns:p14="http://schemas.microsoft.com/office/powerpoint/2010/main" val="226237818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3FC1233-7D47-5F54-9017-6C60F9839E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Elskbar </a:t>
            </a:r>
            <a:r>
              <a:rPr lang="nb-NO" dirty="0" err="1"/>
              <a:t>vs</a:t>
            </a:r>
            <a:r>
              <a:rPr lang="nb-NO" dirty="0"/>
              <a:t> ikke verd å elske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3C8D6F61-62A3-F50C-3EC2-0EA5471AE0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sz="2400" dirty="0"/>
              <a:t>Adaptive/positive kjerneantagelser:</a:t>
            </a:r>
          </a:p>
          <a:p>
            <a:r>
              <a:rPr lang="nb-NO" sz="2400" dirty="0"/>
              <a:t>Jeg er i rimelig grad sympatisk, ønsket, avholdt, god nok til å bli elsket, jeg forventer ikke å bli forlatt eller avvist og ende opp alene</a:t>
            </a:r>
          </a:p>
          <a:p>
            <a:pPr lvl="5"/>
            <a:r>
              <a:rPr lang="nb-NO" sz="2700" dirty="0"/>
              <a:t>VS</a:t>
            </a:r>
          </a:p>
          <a:p>
            <a:r>
              <a:rPr lang="nb-NO" sz="2400" dirty="0"/>
              <a:t>Dysfunksjonelle/negative kjerneantagelser:</a:t>
            </a:r>
          </a:p>
          <a:p>
            <a:r>
              <a:rPr lang="nb-NO" sz="2400" dirty="0"/>
              <a:t>Jeg er uønsket, kjedelig, har ikke noe å by på, er ikke verd å elske, noe er galt med meg, jeg vil alltid bli avvist/ forlatt og ende opp alene</a:t>
            </a:r>
          </a:p>
        </p:txBody>
      </p:sp>
    </p:spTree>
    <p:extLst>
      <p:ext uri="{BB962C8B-B14F-4D97-AF65-F5344CB8AC3E}">
        <p14:creationId xmlns:p14="http://schemas.microsoft.com/office/powerpoint/2010/main" val="236656622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C576656-861A-0155-309B-165921B971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/>
              <a:t>Jeg har verdi- </a:t>
            </a:r>
            <a:r>
              <a:rPr lang="nb-NO" dirty="0" err="1"/>
              <a:t>vs</a:t>
            </a:r>
            <a:r>
              <a:rPr lang="nb-NO" dirty="0"/>
              <a:t> ikke verdi som menneske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26C419EA-1501-3740-69A2-148462DE80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sz="2400" dirty="0"/>
              <a:t>Adaptive/positive kjerneantagelser:</a:t>
            </a:r>
          </a:p>
          <a:p>
            <a:r>
              <a:rPr lang="nb-NO" sz="2400" dirty="0"/>
              <a:t>Jeg er i rimelig grad verd å være sammen med, akseptabel, moralsk, god og vennlig</a:t>
            </a:r>
          </a:p>
          <a:p>
            <a:pPr lvl="5"/>
            <a:r>
              <a:rPr lang="nb-NO" sz="2800" dirty="0"/>
              <a:t>VS</a:t>
            </a:r>
          </a:p>
          <a:p>
            <a:r>
              <a:rPr lang="nb-NO" sz="2400" dirty="0"/>
              <a:t>Dysfunksjonelle/negative kjerneantagelser:</a:t>
            </a:r>
          </a:p>
          <a:p>
            <a:r>
              <a:rPr lang="nb-NO" sz="2400" dirty="0"/>
              <a:t>Jeg er umoralsk, dårlig person, synder, verdiløs, farlig, giftig, ond, fortjener ikke å leve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5740407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/>
              <a:t>Utbredelse av vold mot barn i Norge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dirty="0"/>
              <a:t>Mossige (2007, NOVA rapport) fant i en spørreundersøkelse av 7033 avgangselever i videregående skole:</a:t>
            </a:r>
          </a:p>
          <a:p>
            <a:pPr lvl="1"/>
            <a:r>
              <a:rPr lang="nb-NO" sz="2000" dirty="0"/>
              <a:t>6% av ungdommene hadde opplevd grov vold fra foreldre. </a:t>
            </a:r>
            <a:br>
              <a:rPr lang="nb-NO" sz="2000" dirty="0"/>
            </a:br>
            <a:r>
              <a:rPr lang="nb-NO" sz="2000" dirty="0"/>
              <a:t>(slått med knyttneve, fått juling)  Mor og far utøvde like mye grov vold mot ungdommene</a:t>
            </a:r>
          </a:p>
          <a:p>
            <a:pPr lvl="1"/>
            <a:r>
              <a:rPr lang="nb-NO" sz="2000" dirty="0"/>
              <a:t>19% av ungdommene rapporterte mild vold fra mor </a:t>
            </a:r>
            <a:br>
              <a:rPr lang="nb-NO" sz="2000" dirty="0"/>
            </a:br>
            <a:r>
              <a:rPr lang="nb-NO" sz="2000" dirty="0"/>
              <a:t>(slått med flat hand, ristet voldsomt, kløpet </a:t>
            </a:r>
            <a:r>
              <a:rPr lang="nb-NO" sz="2000" dirty="0" err="1"/>
              <a:t>etc</a:t>
            </a:r>
            <a:r>
              <a:rPr lang="nb-NO" sz="2000" dirty="0"/>
              <a:t>)</a:t>
            </a:r>
          </a:p>
          <a:p>
            <a:pPr lvl="1"/>
            <a:r>
              <a:rPr lang="nb-NO" sz="2000" dirty="0"/>
              <a:t>13% av ungdommene rapporterte mild vold fra far</a:t>
            </a:r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85068651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A0DE155-9346-E92C-9371-D28DF38BB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/>
              <a:t>Det er ikke enten- eller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CB39B5A-2933-79E0-486F-D480BD782A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400" dirty="0"/>
              <a:t>Grader av adaptive og dysfunksjonelle kjerneantagelser:</a:t>
            </a:r>
          </a:p>
          <a:p>
            <a:r>
              <a:rPr lang="nb-NO" sz="2400" dirty="0"/>
              <a:t>Noen barn er uheldige med genetikk og miljø som bidrar til dysfunksjonelle kjerneantagelser</a:t>
            </a:r>
          </a:p>
          <a:p>
            <a:r>
              <a:rPr lang="nb-NO" sz="2400" dirty="0"/>
              <a:t>Andre barn er mer heldige og utvikler og aktiverer i hovedsak adaptive kjerneantagelser</a:t>
            </a:r>
          </a:p>
          <a:p>
            <a:r>
              <a:rPr lang="nb-NO" sz="2400" dirty="0"/>
              <a:t>Men de fleste kan få perioder i livet der belastninger kan aktivere dysfunksjonelle kjerneantagelser: utfordringer i familien, vold/overgrep i ung/voksen alder, rus </a:t>
            </a:r>
            <a:r>
              <a:rPr lang="nb-NO" sz="2400" dirty="0" err="1"/>
              <a:t>etc</a:t>
            </a:r>
            <a:endParaRPr lang="nb-NO" sz="2400" dirty="0"/>
          </a:p>
          <a:p>
            <a:endParaRPr lang="nb-NO" dirty="0"/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23152195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7208CE7-7843-EA36-1868-24A3474755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Basale mellomliggende antagelser (BMA)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7DFB3099-EF65-138C-6122-4540A5D439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sz="2400" dirty="0"/>
              <a:t>Kjerneantagelsene påvirker utviklingen av BMA</a:t>
            </a:r>
          </a:p>
          <a:p>
            <a:r>
              <a:rPr lang="nb-NO" sz="2400" dirty="0"/>
              <a:t>BMA påvirker fortolkning av situasjoner, som igjen påvirker tanker, følelser og atferd i situasjonen (ABC)</a:t>
            </a:r>
          </a:p>
          <a:p>
            <a:r>
              <a:rPr lang="nb-NO" sz="2400" dirty="0"/>
              <a:t>BMA bidrar til at kjerneantagelsene ikke blir utfordret </a:t>
            </a:r>
          </a:p>
          <a:p>
            <a:r>
              <a:rPr lang="nb-NO" sz="2400" dirty="0"/>
              <a:t>Gjentagende automatiske tanker (NAT), viser mønster av BMA, som bidrar til bevisstgjøring av kjerneantagelser (KA)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45105714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BBCDEC0-D124-2828-CA92-079F705462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Basale mellomliggende antagelser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CC46C04-B5B4-E87E-57F9-7CFFFC188B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400" dirty="0"/>
              <a:t>BMA består av ofte uartikulerte holdninger, regler og antagelser</a:t>
            </a:r>
          </a:p>
          <a:p>
            <a:r>
              <a:rPr lang="nb-NO" sz="2400" dirty="0"/>
              <a:t>Holdning: «Det er forferdelig å dumme seg ut.»</a:t>
            </a:r>
          </a:p>
          <a:p>
            <a:r>
              <a:rPr lang="nb-NO" sz="2400" dirty="0"/>
              <a:t>Regel: «gi opp, hvis utfordringen virker stor.»</a:t>
            </a:r>
          </a:p>
          <a:p>
            <a:r>
              <a:rPr lang="nb-NO" sz="2400" dirty="0"/>
              <a:t>Antagelse: «Hvis jeg snakker i en forsamling, dummer jeg meg garantert ut. Hvis jeg unngår å gjøre det, klarer jeg meg.»</a:t>
            </a:r>
          </a:p>
        </p:txBody>
      </p:sp>
    </p:spTree>
    <p:extLst>
      <p:ext uri="{BB962C8B-B14F-4D97-AF65-F5344CB8AC3E}">
        <p14:creationId xmlns:p14="http://schemas.microsoft.com/office/powerpoint/2010/main" val="352585759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Ny mestring gir håp og motivasjon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Jo større problemene er, jo mindre utfordring bør en starte med</a:t>
            </a:r>
          </a:p>
          <a:p>
            <a:r>
              <a:rPr lang="nb-NO" dirty="0"/>
              <a:t>Hva er det viktigste for deg å få til en endring på de neste 4 ukene?</a:t>
            </a:r>
          </a:p>
          <a:p>
            <a:r>
              <a:rPr lang="nb-NO" dirty="0"/>
              <a:t>Har du eksempel på en situasjon i det siste du gjerne skulle vært foruten?</a:t>
            </a:r>
          </a:p>
          <a:p>
            <a:r>
              <a:rPr lang="nb-NO" dirty="0"/>
              <a:t>Kan du huske hvordan du hadde det når du våknet den dagen? Var det en god eller dårlig dag?</a:t>
            </a:r>
          </a:p>
          <a:p>
            <a:r>
              <a:rPr lang="nb-NO" dirty="0"/>
              <a:t>Hvordan merker du at du er aktivert på en dårlig dag?</a:t>
            </a:r>
          </a:p>
          <a:p>
            <a:r>
              <a:rPr lang="nb-NO" dirty="0"/>
              <a:t>Hva tenker du om barnet/deg selv når situasjonen begynner å dra seg til?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23963650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Tankefeller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Svart-hvit tenkning: Hvis prestasjonen ikke er perfekt ser du på deg selv som mislykket.</a:t>
            </a:r>
          </a:p>
          <a:p>
            <a:r>
              <a:rPr lang="nb-NO" dirty="0"/>
              <a:t>Følelses resonering: Du antar at dine negative følelser gjenspeiler ting slik de egentlig er.</a:t>
            </a:r>
          </a:p>
          <a:p>
            <a:r>
              <a:rPr lang="nb-NO" dirty="0"/>
              <a:t>Diskvalifisere det positive: Du avviser positive erfaringer ved å si at de ikke teller. Oppgaven var jo så lett. Jeg var bare heldig. </a:t>
            </a:r>
          </a:p>
          <a:p>
            <a:r>
              <a:rPr lang="nb-NO" dirty="0"/>
              <a:t>Tankelesning: Antar at folk tenker negativt om deg uten å sjekke ut om det virkelig stemmer.</a:t>
            </a:r>
          </a:p>
          <a:p>
            <a:r>
              <a:rPr lang="nb-NO" dirty="0"/>
              <a:t>Forstørring av problem: Styres av «i verste fall» senarioer, som om de skulle skje.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45578328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Feilslutninger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Sinne handler i overaskende liten grad om hva barnet gjør. Det handler i stor grad om hvordan foreldre tenker om seg selv og barnet i situasjonen</a:t>
            </a:r>
          </a:p>
          <a:p>
            <a:r>
              <a:rPr lang="nb-NO" dirty="0"/>
              <a:t>På dårlige eller stressende dager har foreldre en tendens til å bli urimelig selvkritiske, og tenke at en ikke strekker til og at barnet er uoppdragent</a:t>
            </a:r>
          </a:p>
          <a:p>
            <a:r>
              <a:rPr lang="nb-NO" dirty="0"/>
              <a:t>Små barn slår seg ikke vrange for å for å være slemme mot foreldrene. De trener på å markere seg som selvstendige individer. De fleste foreldre ønsker et selvstendig barn, og da må barnet få trene på det</a:t>
            </a:r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78210453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Kroppslig aktivering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569157"/>
            <a:ext cx="6346825" cy="4768282"/>
          </a:xfrm>
        </p:spPr>
        <p:txBody>
          <a:bodyPr/>
          <a:lstStyle/>
          <a:p>
            <a:r>
              <a:rPr lang="nb-NO" dirty="0"/>
              <a:t>En situasjon som får mange foreldre til å reagere med mye sinne, er når barnet ikke svarer</a:t>
            </a:r>
          </a:p>
          <a:p>
            <a:r>
              <a:rPr lang="nb-NO" dirty="0"/>
              <a:t>Selvkritikken starter: Hva slags forelder er jeg som har fått en så uoppdragen unge, jeg mester ikke dette</a:t>
            </a:r>
          </a:p>
          <a:p>
            <a:r>
              <a:rPr lang="nb-NO" dirty="0"/>
              <a:t>Irritasjonen stiger, og jo mer aktivert en blir, jo sannere oppleves tankene. Til slutt  blir det helt logisk og dra det gråtende barnet på badet</a:t>
            </a:r>
          </a:p>
          <a:p>
            <a:r>
              <a:rPr lang="nb-NO" dirty="0"/>
              <a:t>Alternative tanker, som at barnet ikke er uoppdragen men blir utsatt for en spillindustri som bruker milliarder av kroner på å gjøre spill vanskelig å avslutte, vil kunne vekke andre følelser og kunne gi deg andre handlingsvalg</a:t>
            </a:r>
          </a:p>
        </p:txBody>
      </p:sp>
    </p:spTree>
    <p:extLst>
      <p:ext uri="{BB962C8B-B14F-4D97-AF65-F5344CB8AC3E}">
        <p14:creationId xmlns:p14="http://schemas.microsoft.com/office/powerpoint/2010/main" val="249301410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Selvkritikk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433689"/>
            <a:ext cx="6346825" cy="4903749"/>
          </a:xfrm>
        </p:spPr>
        <p:txBody>
          <a:bodyPr/>
          <a:lstStyle/>
          <a:p>
            <a:r>
              <a:rPr lang="nb-NO" dirty="0"/>
              <a:t>I utviklingen av littsint </a:t>
            </a:r>
            <a:r>
              <a:rPr lang="nb-NO" dirty="0" err="1"/>
              <a:t>app</a:t>
            </a:r>
            <a:r>
              <a:rPr lang="nb-NO" dirty="0"/>
              <a:t>-en gikk vi gjennom flere hundre samtaler og så etter hva foreldre tenker rett før de mister kontroll over seg selv</a:t>
            </a:r>
          </a:p>
          <a:p>
            <a:r>
              <a:rPr lang="nb-NO" dirty="0"/>
              <a:t>De vanligste tankene var «jeg er en dårlig mor/far», «ungen respekterer meg ikke», «jeg har ingen verdi» </a:t>
            </a:r>
          </a:p>
          <a:p>
            <a:r>
              <a:rPr lang="nb-NO" dirty="0"/>
              <a:t>Slemme og ofte usanne tanker, oppleves som sanne når vi blir aktivert av irritasjon og sinne</a:t>
            </a:r>
          </a:p>
          <a:p>
            <a:r>
              <a:rPr lang="nb-NO" dirty="0"/>
              <a:t>Neste gang treåringen skriker, så prøv å tenke: «Det er en normal fase, det handler ikke om at barnet er respektløst eller at jeg ikke strekker til». Erfar hvordan de nye tankene påvirker opplevde handlingsvalg</a:t>
            </a:r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22992572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/>
              <a:t>Littsint: konkretisering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Alle foreldre blir sinte, men oppleves de som forutsigbare eller blir barna skremt?</a:t>
            </a:r>
          </a:p>
          <a:p>
            <a:r>
              <a:rPr lang="nb-NO" dirty="0"/>
              <a:t>For å avdekke skremming må vi spørre konkret</a:t>
            </a:r>
          </a:p>
          <a:p>
            <a:r>
              <a:rPr lang="nb-NO" dirty="0"/>
              <a:t>Da du kranglet med barna i går:</a:t>
            </a:r>
            <a:br>
              <a:rPr lang="nb-NO" dirty="0"/>
            </a:br>
            <a:r>
              <a:rPr lang="nb-NO" dirty="0"/>
              <a:t>kan du beskrive i detalj hva det var som skjedde?</a:t>
            </a:r>
            <a:br>
              <a:rPr lang="nb-NO" dirty="0"/>
            </a:br>
            <a:r>
              <a:rPr lang="nb-NO" dirty="0"/>
              <a:t>Spør etter konkrete handlinger, hva hadde jeg sett? </a:t>
            </a:r>
          </a:p>
          <a:p>
            <a:r>
              <a:rPr lang="nb-NO" dirty="0"/>
              <a:t>Still spørsmålene til den som har utøvd volden og la eventuelt andre som er med få lytte.</a:t>
            </a:r>
          </a:p>
        </p:txBody>
      </p:sp>
    </p:spTree>
    <p:extLst>
      <p:ext uri="{BB962C8B-B14F-4D97-AF65-F5344CB8AC3E}">
        <p14:creationId xmlns:p14="http://schemas.microsoft.com/office/powerpoint/2010/main" val="51241635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/>
        </p:nvSpPr>
        <p:spPr>
          <a:xfrm>
            <a:off x="773916" y="2526893"/>
            <a:ext cx="1766125" cy="1203912"/>
          </a:xfrm>
          <a:prstGeom prst="rect">
            <a:avLst/>
          </a:prstGeom>
          <a:gradFill flip="none" rotWithShape="1">
            <a:gsLst>
              <a:gs pos="0">
                <a:srgbClr val="EFE1C5"/>
              </a:gs>
              <a:gs pos="100000">
                <a:srgbClr val="FFFFFF"/>
              </a:gs>
            </a:gsLst>
            <a:lin ang="16200000" scaled="0"/>
            <a:tileRect/>
          </a:gradFill>
          <a:ln>
            <a:solidFill>
              <a:srgbClr val="65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 dirty="0">
                <a:solidFill>
                  <a:srgbClr val="654C57"/>
                </a:solidFill>
                <a:latin typeface="Candara"/>
                <a:cs typeface="Candara"/>
              </a:rPr>
              <a:t>A = situasjon</a:t>
            </a:r>
            <a:br>
              <a:rPr lang="nb-NO" sz="1400" dirty="0">
                <a:solidFill>
                  <a:srgbClr val="654C57"/>
                </a:solidFill>
                <a:latin typeface="Candara"/>
                <a:cs typeface="Candara"/>
              </a:rPr>
            </a:br>
            <a:r>
              <a:rPr lang="nb-NO" sz="1400" dirty="0">
                <a:solidFill>
                  <a:srgbClr val="654C57"/>
                </a:solidFill>
                <a:latin typeface="Candara"/>
                <a:cs typeface="Candara"/>
              </a:rPr>
              <a:t>Ole hører ikke etter</a:t>
            </a:r>
            <a:endParaRPr lang="nb-NO" sz="1400" dirty="0"/>
          </a:p>
        </p:txBody>
      </p:sp>
      <p:sp>
        <p:nvSpPr>
          <p:cNvPr id="3" name="Rektangel 2"/>
          <p:cNvSpPr/>
          <p:nvPr/>
        </p:nvSpPr>
        <p:spPr>
          <a:xfrm>
            <a:off x="2923696" y="2526892"/>
            <a:ext cx="1766125" cy="820249"/>
          </a:xfrm>
          <a:prstGeom prst="rect">
            <a:avLst/>
          </a:prstGeom>
          <a:gradFill flip="none" rotWithShape="1">
            <a:gsLst>
              <a:gs pos="0">
                <a:srgbClr val="EFE1C5"/>
              </a:gs>
              <a:gs pos="100000">
                <a:srgbClr val="FFFFFF"/>
              </a:gs>
            </a:gsLst>
            <a:lin ang="16200000" scaled="0"/>
            <a:tileRect/>
          </a:gradFill>
          <a:ln>
            <a:solidFill>
              <a:srgbClr val="65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 dirty="0">
                <a:solidFill>
                  <a:srgbClr val="654C57"/>
                </a:solidFill>
                <a:latin typeface="Candara"/>
                <a:cs typeface="Candara"/>
              </a:rPr>
              <a:t>B = tanke/fortolkning</a:t>
            </a:r>
            <a:endParaRPr lang="nb-NO" sz="1400" dirty="0"/>
          </a:p>
        </p:txBody>
      </p:sp>
      <p:sp>
        <p:nvSpPr>
          <p:cNvPr id="4" name="Rektangel 3"/>
          <p:cNvSpPr/>
          <p:nvPr/>
        </p:nvSpPr>
        <p:spPr>
          <a:xfrm>
            <a:off x="5066860" y="2526893"/>
            <a:ext cx="1766125" cy="1203912"/>
          </a:xfrm>
          <a:prstGeom prst="rect">
            <a:avLst/>
          </a:prstGeom>
          <a:gradFill flip="none" rotWithShape="1">
            <a:gsLst>
              <a:gs pos="0">
                <a:srgbClr val="EFE1C5"/>
              </a:gs>
              <a:gs pos="100000">
                <a:srgbClr val="FFFFFF"/>
              </a:gs>
            </a:gsLst>
            <a:lin ang="16200000" scaled="0"/>
            <a:tileRect/>
          </a:gradFill>
          <a:ln>
            <a:solidFill>
              <a:srgbClr val="65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C = følelse</a:t>
            </a:r>
          </a:p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Håpløshet/sinne</a:t>
            </a:r>
            <a:endParaRPr lang="nb-NO" sz="1400"/>
          </a:p>
        </p:txBody>
      </p:sp>
      <p:cxnSp>
        <p:nvCxnSpPr>
          <p:cNvPr id="5" name="Rett pil 4"/>
          <p:cNvCxnSpPr/>
          <p:nvPr/>
        </p:nvCxnSpPr>
        <p:spPr>
          <a:xfrm>
            <a:off x="2540041" y="3552202"/>
            <a:ext cx="2460671" cy="13229"/>
          </a:xfrm>
          <a:prstGeom prst="straightConnector1">
            <a:avLst/>
          </a:prstGeom>
          <a:ln>
            <a:solidFill>
              <a:srgbClr val="654C57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kstSylinder 6"/>
          <p:cNvSpPr txBox="1"/>
          <p:nvPr/>
        </p:nvSpPr>
        <p:spPr>
          <a:xfrm>
            <a:off x="694536" y="1964626"/>
            <a:ext cx="60590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b="1">
                <a:solidFill>
                  <a:srgbClr val="654C57"/>
                </a:solidFill>
                <a:latin typeface="Candara"/>
                <a:cs typeface="Candara"/>
              </a:rPr>
              <a:t>Figur 1</a:t>
            </a:r>
          </a:p>
        </p:txBody>
      </p:sp>
    </p:spTree>
    <p:extLst>
      <p:ext uri="{BB962C8B-B14F-4D97-AF65-F5344CB8AC3E}">
        <p14:creationId xmlns:p14="http://schemas.microsoft.com/office/powerpoint/2010/main" val="39942321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err="1"/>
              <a:t>Filetti</a:t>
            </a:r>
            <a:r>
              <a:rPr lang="nb-NO" dirty="0"/>
              <a:t> 2009: </a:t>
            </a:r>
            <a:br>
              <a:rPr lang="nb-NO" dirty="0"/>
            </a:br>
            <a:r>
              <a:rPr lang="nb-NO" dirty="0"/>
              <a:t>The </a:t>
            </a:r>
            <a:r>
              <a:rPr lang="nb-NO" dirty="0" err="1"/>
              <a:t>adverse</a:t>
            </a:r>
            <a:r>
              <a:rPr lang="nb-NO" dirty="0"/>
              <a:t> </a:t>
            </a:r>
            <a:r>
              <a:rPr lang="nb-NO" dirty="0" err="1"/>
              <a:t>childhood</a:t>
            </a:r>
            <a:r>
              <a:rPr lang="nb-NO" dirty="0"/>
              <a:t> </a:t>
            </a:r>
            <a:r>
              <a:rPr lang="nb-NO" dirty="0" err="1"/>
              <a:t>experiences</a:t>
            </a:r>
            <a:r>
              <a:rPr lang="nb-NO" dirty="0"/>
              <a:t> </a:t>
            </a:r>
            <a:r>
              <a:rPr lang="nb-NO" dirty="0" err="1"/>
              <a:t>study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Har spurt 17 000 personer i et normal utvalg</a:t>
            </a:r>
          </a:p>
          <a:p>
            <a:r>
              <a:rPr lang="nb-NO" dirty="0"/>
              <a:t>Viser sterke sammenhenger mellom livsbelastninger i barndommen (vold, misbruk) og fysiske og psykiske lidelser i voksen alder.</a:t>
            </a:r>
          </a:p>
          <a:p>
            <a:r>
              <a:rPr lang="nb-NO" dirty="0"/>
              <a:t>Å vokse opp som vitne til- eller bli utsatt for vold, er den sterkeste helsemessige risikofaktor for tidlig død (20 årene). Dødsårsaken er like ofte kreft og hjerteinfarkt som rusutløst eller selvmord</a:t>
            </a:r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05385884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/>
              <a:t>En situasjon 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75733" y="2077156"/>
            <a:ext cx="6228292" cy="4260282"/>
          </a:xfrm>
        </p:spPr>
        <p:txBody>
          <a:bodyPr>
            <a:normAutofit/>
          </a:bodyPr>
          <a:lstStyle/>
          <a:p>
            <a:r>
              <a:rPr lang="nb-NO" dirty="0"/>
              <a:t>De fleste opplever at de blir «kastet inn» i en følelse og ikke har noe annet handlingsvalg enn sinne (fig 1) </a:t>
            </a:r>
          </a:p>
          <a:p>
            <a:r>
              <a:rPr lang="nb-NO" dirty="0"/>
              <a:t>Gå igjennom verste og/eller siste sinne-episoden. Kartlegg tanker og følelser sekund for sekund før sinne bryter ut. (se video </a:t>
            </a:r>
            <a:r>
              <a:rPr lang="nb-NO" dirty="0" err="1"/>
              <a:t>nr</a:t>
            </a:r>
            <a:r>
              <a:rPr lang="nb-NO" dirty="0"/>
              <a:t> 3 i foreldreveileder)</a:t>
            </a:r>
          </a:p>
          <a:p>
            <a:r>
              <a:rPr lang="nb-NO" dirty="0"/>
              <a:t>Å bli klar over at det er egne tanker og egen aktivering som leder til sinne gir motivasjon, håp og tro på å kunne få kontroll over sinne mot barnet</a:t>
            </a:r>
          </a:p>
          <a:p>
            <a:endParaRPr lang="nb-NO" dirty="0"/>
          </a:p>
          <a:p>
            <a:pPr marL="0" indent="0">
              <a:buNone/>
            </a:pPr>
            <a:endParaRPr lang="nb-NO" dirty="0"/>
          </a:p>
          <a:p>
            <a:endParaRPr lang="nb-NO" dirty="0"/>
          </a:p>
          <a:p>
            <a:endParaRPr lang="nb-NO" dirty="0"/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36880766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/>
        </p:nvSpPr>
        <p:spPr>
          <a:xfrm>
            <a:off x="770620" y="2526893"/>
            <a:ext cx="1766125" cy="1203912"/>
          </a:xfrm>
          <a:prstGeom prst="rect">
            <a:avLst/>
          </a:prstGeom>
          <a:gradFill flip="none" rotWithShape="1">
            <a:gsLst>
              <a:gs pos="0">
                <a:srgbClr val="EFE1C5"/>
              </a:gs>
              <a:gs pos="100000">
                <a:srgbClr val="FFFFFF"/>
              </a:gs>
            </a:gsLst>
            <a:lin ang="16200000" scaled="0"/>
            <a:tileRect/>
          </a:gradFill>
          <a:ln>
            <a:solidFill>
              <a:srgbClr val="65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A = situasjon</a:t>
            </a:r>
            <a:br>
              <a:rPr lang="nb-NO" sz="1400">
                <a:solidFill>
                  <a:srgbClr val="654C57"/>
                </a:solidFill>
                <a:latin typeface="Candara"/>
                <a:cs typeface="Candara"/>
              </a:rPr>
            </a:br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Ole hører ikke etter</a:t>
            </a:r>
            <a:endParaRPr lang="nb-NO" sz="1400"/>
          </a:p>
        </p:txBody>
      </p:sp>
      <p:sp>
        <p:nvSpPr>
          <p:cNvPr id="3" name="Rektangel 2"/>
          <p:cNvSpPr/>
          <p:nvPr/>
        </p:nvSpPr>
        <p:spPr>
          <a:xfrm>
            <a:off x="2920400" y="2526892"/>
            <a:ext cx="1766125" cy="1203913"/>
          </a:xfrm>
          <a:prstGeom prst="rect">
            <a:avLst/>
          </a:prstGeom>
          <a:gradFill flip="none" rotWithShape="1">
            <a:gsLst>
              <a:gs pos="0">
                <a:srgbClr val="EFE1C5"/>
              </a:gs>
              <a:gs pos="100000">
                <a:srgbClr val="FFFFFF"/>
              </a:gs>
            </a:gsLst>
            <a:lin ang="16200000" scaled="0"/>
            <a:tileRect/>
          </a:gradFill>
          <a:ln>
            <a:solidFill>
              <a:srgbClr val="65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B = tanke/fortolkning</a:t>
            </a:r>
          </a:p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Ingen hører på meg</a:t>
            </a:r>
          </a:p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Ole er uoppdragen</a:t>
            </a:r>
          </a:p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Jeg er dårlig mor</a:t>
            </a:r>
            <a:endParaRPr lang="nb-NO" sz="1400"/>
          </a:p>
        </p:txBody>
      </p:sp>
      <p:sp>
        <p:nvSpPr>
          <p:cNvPr id="4" name="Rektangel 3"/>
          <p:cNvSpPr/>
          <p:nvPr/>
        </p:nvSpPr>
        <p:spPr>
          <a:xfrm>
            <a:off x="5063564" y="2526893"/>
            <a:ext cx="1766125" cy="1203912"/>
          </a:xfrm>
          <a:prstGeom prst="rect">
            <a:avLst/>
          </a:prstGeom>
          <a:gradFill flip="none" rotWithShape="1">
            <a:gsLst>
              <a:gs pos="0">
                <a:srgbClr val="EFE1C5"/>
              </a:gs>
              <a:gs pos="100000">
                <a:srgbClr val="FFFFFF"/>
              </a:gs>
            </a:gsLst>
            <a:lin ang="16200000" scaled="0"/>
            <a:tileRect/>
          </a:gradFill>
          <a:ln>
            <a:solidFill>
              <a:srgbClr val="65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C = følelse</a:t>
            </a:r>
          </a:p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Håpløshet/sinne</a:t>
            </a:r>
            <a:endParaRPr lang="nb-NO" sz="1400"/>
          </a:p>
        </p:txBody>
      </p:sp>
      <p:cxnSp>
        <p:nvCxnSpPr>
          <p:cNvPr id="5" name="Rett pil 4"/>
          <p:cNvCxnSpPr>
            <a:stCxn id="2" idx="3"/>
          </p:cNvCxnSpPr>
          <p:nvPr/>
        </p:nvCxnSpPr>
        <p:spPr>
          <a:xfrm>
            <a:off x="2536745" y="3128849"/>
            <a:ext cx="310891" cy="13229"/>
          </a:xfrm>
          <a:prstGeom prst="straightConnector1">
            <a:avLst/>
          </a:prstGeom>
          <a:ln>
            <a:solidFill>
              <a:srgbClr val="654C57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Rett pil 5"/>
          <p:cNvCxnSpPr/>
          <p:nvPr/>
        </p:nvCxnSpPr>
        <p:spPr>
          <a:xfrm>
            <a:off x="4686525" y="3128849"/>
            <a:ext cx="310891" cy="13229"/>
          </a:xfrm>
          <a:prstGeom prst="straightConnector1">
            <a:avLst/>
          </a:prstGeom>
          <a:ln>
            <a:solidFill>
              <a:srgbClr val="654C57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kstSylinder 6"/>
          <p:cNvSpPr txBox="1"/>
          <p:nvPr/>
        </p:nvSpPr>
        <p:spPr>
          <a:xfrm>
            <a:off x="691240" y="1964626"/>
            <a:ext cx="60590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b="1">
                <a:solidFill>
                  <a:srgbClr val="654C57"/>
                </a:solidFill>
                <a:latin typeface="Candara"/>
                <a:cs typeface="Candara"/>
              </a:rPr>
              <a:t>Figur 2</a:t>
            </a:r>
          </a:p>
        </p:txBody>
      </p:sp>
    </p:spTree>
    <p:extLst>
      <p:ext uri="{BB962C8B-B14F-4D97-AF65-F5344CB8AC3E}">
        <p14:creationId xmlns:p14="http://schemas.microsoft.com/office/powerpoint/2010/main" val="355388627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/>
              <a:t>Skape håp for endring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Gjennomgangen av situasjonen gjør utøver klar over selvkritikken og feilslutninger om barnet</a:t>
            </a:r>
          </a:p>
          <a:p>
            <a:r>
              <a:rPr lang="nb-NO" dirty="0"/>
              <a:t>Jo mer aktivert en blir i situasjonen, jo sannere oppleves selvkritikken og feilslutningene</a:t>
            </a:r>
          </a:p>
          <a:p>
            <a:r>
              <a:rPr lang="nb-NO" dirty="0"/>
              <a:t>Skaler opplevd sannhet av tankene i- og utenfor situasjonen (se video </a:t>
            </a:r>
            <a:r>
              <a:rPr lang="nb-NO" dirty="0" err="1"/>
              <a:t>nr</a:t>
            </a:r>
            <a:r>
              <a:rPr lang="nb-NO" dirty="0"/>
              <a:t> 4 i foreldreveileder)</a:t>
            </a:r>
          </a:p>
          <a:p>
            <a:r>
              <a:rPr lang="nb-NO" dirty="0"/>
              <a:t>Klienten finner nye alternative tanker som er sannere</a:t>
            </a:r>
          </a:p>
          <a:p>
            <a:r>
              <a:rPr lang="nb-NO" dirty="0"/>
              <a:t>De nye alternative tankene motiverer utøver til å øve på å endre atferd i konkrete situasjoner med barnet</a:t>
            </a:r>
          </a:p>
          <a:p>
            <a:pPr marL="0" indent="0">
              <a:buNone/>
            </a:pPr>
            <a:endParaRPr lang="nb-NO" dirty="0"/>
          </a:p>
          <a:p>
            <a:endParaRPr lang="nb-NO" dirty="0"/>
          </a:p>
          <a:p>
            <a:endParaRPr lang="nb-NO" dirty="0"/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579391211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NAT: Skalering av sannhet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Hvor sann opplevdes tanken i situasjonen </a:t>
            </a:r>
            <a:r>
              <a:rPr lang="nb-NO" dirty="0" err="1"/>
              <a:t>vs</a:t>
            </a:r>
            <a:r>
              <a:rPr lang="nb-NO" dirty="0"/>
              <a:t> når vi sitter og snakker om situasjonen nå? (1-10, 0-100%)</a:t>
            </a:r>
          </a:p>
          <a:p>
            <a:r>
              <a:rPr lang="nb-NO" dirty="0"/>
              <a:t>«Jeg er en dårlig mor» 9 i situasjonen 3 nå</a:t>
            </a:r>
          </a:p>
          <a:p>
            <a:r>
              <a:rPr lang="nb-NO" dirty="0"/>
              <a:t>«Jeg blir ikke lyttet til» 9 i situasjonen 2 nå</a:t>
            </a:r>
          </a:p>
          <a:p>
            <a:r>
              <a:rPr lang="nb-NO" dirty="0"/>
              <a:t>«jeg er dum» 10 i situasjonen 5 nå</a:t>
            </a:r>
          </a:p>
          <a:p>
            <a:r>
              <a:rPr lang="nb-NO" dirty="0"/>
              <a:t>Skalering av sannhet bevisstgjør foreldre på at grad av opplevd sannhet varierer med aktivering i situasjonen</a:t>
            </a:r>
          </a:p>
          <a:p>
            <a:r>
              <a:rPr lang="nb-NO" dirty="0"/>
              <a:t>Variasjon av sannhet skaper et språk om negative automatiske tanker (NAT)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252245696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/>
        </p:nvSpPr>
        <p:spPr>
          <a:xfrm>
            <a:off x="787118" y="2526893"/>
            <a:ext cx="1766125" cy="1203912"/>
          </a:xfrm>
          <a:prstGeom prst="rect">
            <a:avLst/>
          </a:prstGeom>
          <a:gradFill flip="none" rotWithShape="1">
            <a:gsLst>
              <a:gs pos="0">
                <a:srgbClr val="EFE1C5"/>
              </a:gs>
              <a:gs pos="100000">
                <a:srgbClr val="FFFFFF"/>
              </a:gs>
            </a:gsLst>
            <a:lin ang="16200000" scaled="0"/>
            <a:tileRect/>
          </a:gradFill>
          <a:ln>
            <a:solidFill>
              <a:srgbClr val="65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A = situasjon</a:t>
            </a:r>
            <a:br>
              <a:rPr lang="nb-NO" sz="1400">
                <a:solidFill>
                  <a:srgbClr val="654C57"/>
                </a:solidFill>
                <a:latin typeface="Candara"/>
                <a:cs typeface="Candara"/>
              </a:rPr>
            </a:br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Ole svarer ikke</a:t>
            </a:r>
            <a:endParaRPr lang="nb-NO" sz="1400"/>
          </a:p>
        </p:txBody>
      </p:sp>
      <p:sp>
        <p:nvSpPr>
          <p:cNvPr id="3" name="Rektangel 2"/>
          <p:cNvSpPr/>
          <p:nvPr/>
        </p:nvSpPr>
        <p:spPr>
          <a:xfrm>
            <a:off x="2936898" y="2526892"/>
            <a:ext cx="1766125" cy="1858788"/>
          </a:xfrm>
          <a:prstGeom prst="rect">
            <a:avLst/>
          </a:prstGeom>
          <a:gradFill flip="none" rotWithShape="1">
            <a:gsLst>
              <a:gs pos="0">
                <a:srgbClr val="EFE1C5"/>
              </a:gs>
              <a:gs pos="100000">
                <a:srgbClr val="FFFFFF"/>
              </a:gs>
            </a:gsLst>
            <a:lin ang="16200000" scaled="0"/>
            <a:tileRect/>
          </a:gradFill>
          <a:ln>
            <a:solidFill>
              <a:srgbClr val="65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B = tanke/fortolkning</a:t>
            </a:r>
          </a:p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Jeg er en god mor i 90% av tiden</a:t>
            </a:r>
          </a:p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Jeg blir respektert</a:t>
            </a:r>
          </a:p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Ole er bare 5 år</a:t>
            </a:r>
          </a:p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Ole er i sin egen tankeboble</a:t>
            </a:r>
            <a:endParaRPr lang="nb-NO" sz="1400"/>
          </a:p>
        </p:txBody>
      </p:sp>
      <p:sp>
        <p:nvSpPr>
          <p:cNvPr id="4" name="Rektangel 3"/>
          <p:cNvSpPr/>
          <p:nvPr/>
        </p:nvSpPr>
        <p:spPr>
          <a:xfrm>
            <a:off x="5080062" y="2526893"/>
            <a:ext cx="1766125" cy="1203912"/>
          </a:xfrm>
          <a:prstGeom prst="rect">
            <a:avLst/>
          </a:prstGeom>
          <a:gradFill flip="none" rotWithShape="1">
            <a:gsLst>
              <a:gs pos="0">
                <a:srgbClr val="EFE1C5"/>
              </a:gs>
              <a:gs pos="100000">
                <a:srgbClr val="FFFFFF"/>
              </a:gs>
            </a:gsLst>
            <a:lin ang="16200000" scaled="0"/>
            <a:tileRect/>
          </a:gradFill>
          <a:ln>
            <a:solidFill>
              <a:srgbClr val="65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C = følelse</a:t>
            </a:r>
          </a:p>
          <a:p>
            <a:pPr algn="ctr"/>
            <a:r>
              <a:rPr lang="nb-NO" sz="1400">
                <a:solidFill>
                  <a:srgbClr val="654C57"/>
                </a:solidFill>
                <a:latin typeface="Candara"/>
                <a:cs typeface="Candara"/>
              </a:rPr>
              <a:t>Ro/opplevelse av kontroll</a:t>
            </a:r>
            <a:endParaRPr lang="nb-NO" sz="1400"/>
          </a:p>
        </p:txBody>
      </p:sp>
      <p:cxnSp>
        <p:nvCxnSpPr>
          <p:cNvPr id="5" name="Rett pil 4"/>
          <p:cNvCxnSpPr>
            <a:stCxn id="2" idx="3"/>
          </p:cNvCxnSpPr>
          <p:nvPr/>
        </p:nvCxnSpPr>
        <p:spPr>
          <a:xfrm>
            <a:off x="2553243" y="3128849"/>
            <a:ext cx="310891" cy="13229"/>
          </a:xfrm>
          <a:prstGeom prst="straightConnector1">
            <a:avLst/>
          </a:prstGeom>
          <a:ln>
            <a:solidFill>
              <a:srgbClr val="654C57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Rett pil 5"/>
          <p:cNvCxnSpPr/>
          <p:nvPr/>
        </p:nvCxnSpPr>
        <p:spPr>
          <a:xfrm>
            <a:off x="4703023" y="3128849"/>
            <a:ext cx="310891" cy="13229"/>
          </a:xfrm>
          <a:prstGeom prst="straightConnector1">
            <a:avLst/>
          </a:prstGeom>
          <a:ln>
            <a:solidFill>
              <a:srgbClr val="654C57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kstSylinder 6"/>
          <p:cNvSpPr txBox="1"/>
          <p:nvPr/>
        </p:nvSpPr>
        <p:spPr>
          <a:xfrm>
            <a:off x="707738" y="1964626"/>
            <a:ext cx="60590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b="1">
                <a:solidFill>
                  <a:srgbClr val="654C57"/>
                </a:solidFill>
                <a:latin typeface="Candara"/>
                <a:cs typeface="Candara"/>
              </a:rPr>
              <a:t>Figur 3</a:t>
            </a:r>
          </a:p>
        </p:txBody>
      </p:sp>
    </p:spTree>
    <p:extLst>
      <p:ext uri="{BB962C8B-B14F-4D97-AF65-F5344CB8AC3E}">
        <p14:creationId xmlns:p14="http://schemas.microsoft.com/office/powerpoint/2010/main" val="417624146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Hjemme oppgave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Når du kjenner at du har lyst å rope eller ta tak i barnet, ta ansvar og forlat situasjonen </a:t>
            </a:r>
          </a:p>
          <a:p>
            <a:r>
              <a:rPr lang="nb-NO" dirty="0"/>
              <a:t>Minn deg selv på at barnet gjør helt normale handlinger for alderen. Det handler ikke om at barnet er respektløst eller at du ikke strekker til</a:t>
            </a:r>
          </a:p>
          <a:p>
            <a:r>
              <a:rPr lang="nb-NO" dirty="0"/>
              <a:t>Når pulsen har senket seg, gå tilbake til barnet, sett deg ned, se barnet i øynene og snakk med det på den måten du ønsker barnet skal snakke til deg.  </a:t>
            </a:r>
          </a:p>
          <a:p>
            <a:r>
              <a:rPr lang="nb-NO" dirty="0"/>
              <a:t>Husk at du er først og fremst en rollemodell som lærer barnet hvordan vi skal snakke til hverandre i hjemmet</a:t>
            </a:r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045257043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Øvelse gir mestring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603023"/>
            <a:ext cx="6346825" cy="4734416"/>
          </a:xfrm>
        </p:spPr>
        <p:txBody>
          <a:bodyPr/>
          <a:lstStyle/>
          <a:p>
            <a:r>
              <a:rPr lang="nb-NO" dirty="0"/>
              <a:t>Å kunne øve på nye måter å møte barn på, med empati, gir mestring</a:t>
            </a:r>
          </a:p>
          <a:p>
            <a:r>
              <a:rPr lang="nb-NO" dirty="0"/>
              <a:t>Foreldre opplever mestring når barna kommer på fanget og prater, uten vurdere hva som er «trygt» å si</a:t>
            </a:r>
          </a:p>
          <a:p>
            <a:r>
              <a:rPr lang="nb-NO" dirty="0"/>
              <a:t>Skammen over å skremme eget barn og bli en dårlig utgave av seg selv er stor</a:t>
            </a:r>
          </a:p>
          <a:p>
            <a:r>
              <a:rPr lang="nb-NO" dirty="0"/>
              <a:t>Gleden av å erfare at barnet får tillit og at en blir en god utgave av seg selv er ofte like stor </a:t>
            </a:r>
          </a:p>
        </p:txBody>
      </p:sp>
    </p:spTree>
    <p:extLst>
      <p:ext uri="{BB962C8B-B14F-4D97-AF65-F5344CB8AC3E}">
        <p14:creationId xmlns:p14="http://schemas.microsoft.com/office/powerpoint/2010/main" val="3696557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Folkehelse: grov vold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456267"/>
            <a:ext cx="6346825" cy="4881171"/>
          </a:xfrm>
        </p:spPr>
        <p:txBody>
          <a:bodyPr/>
          <a:lstStyle/>
          <a:p>
            <a:r>
              <a:rPr lang="nb-NO" dirty="0"/>
              <a:t>Mossige (2007, 2016) viser at den grove volden dessverre har holdt seg stabil over tid</a:t>
            </a:r>
          </a:p>
          <a:p>
            <a:pPr marL="0" indent="0">
              <a:buNone/>
            </a:pPr>
            <a:r>
              <a:rPr lang="nb-NO" dirty="0"/>
              <a:t>For den grove, kriminelle volden hadde vi trengt:</a:t>
            </a:r>
          </a:p>
          <a:p>
            <a:r>
              <a:rPr lang="nb-NO" dirty="0"/>
              <a:t>Avhør av barn og utøver innen uker</a:t>
            </a:r>
          </a:p>
          <a:p>
            <a:r>
              <a:rPr lang="nb-NO" dirty="0"/>
              <a:t>Sak opp for retten innen få måneder</a:t>
            </a:r>
          </a:p>
          <a:p>
            <a:r>
              <a:rPr lang="nb-NO" dirty="0"/>
              <a:t>Mulighet for besøksforbud også overfor barn som er utsatt for vold/overgrep</a:t>
            </a:r>
          </a:p>
          <a:p>
            <a:r>
              <a:rPr lang="nb-NO" dirty="0"/>
              <a:t>Tilbud om terapi over tid til voldsutsatt barn/forelder</a:t>
            </a:r>
          </a:p>
          <a:p>
            <a:r>
              <a:rPr lang="nb-NO" dirty="0"/>
              <a:t>Tilbud om terapi over tid til utøver</a:t>
            </a:r>
          </a:p>
          <a:p>
            <a:r>
              <a:rPr lang="nb-NO" dirty="0" err="1"/>
              <a:t>Brøset</a:t>
            </a:r>
            <a:r>
              <a:rPr lang="nb-NO" dirty="0"/>
              <a:t> grupper, Alternativ til vold, PTSD team</a:t>
            </a:r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758828914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Folkehelse: mildere vold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Mossige (2007, 2016) viser at vi er på rett vei. Mild vold utført av mødre gikk ned fra 19-13% fra 2007-2016</a:t>
            </a:r>
          </a:p>
          <a:p>
            <a:r>
              <a:rPr lang="nb-NO" dirty="0"/>
              <a:t>Dagens foreldre er opptatt av  å skaffe seg kunnskap om hva som er bra for barn og bryte  negative generasjonsmønster av sinne og vold</a:t>
            </a:r>
          </a:p>
          <a:p>
            <a:r>
              <a:rPr lang="nb-NO" dirty="0"/>
              <a:t>Tilgang på foreldreveiledning som ICDP</a:t>
            </a:r>
          </a:p>
          <a:p>
            <a:r>
              <a:rPr lang="nb-NO" dirty="0"/>
              <a:t>Tilgang på selvhjelpmateriell som littsint.no</a:t>
            </a:r>
          </a:p>
          <a:p>
            <a:r>
              <a:rPr lang="nb-NO" dirty="0"/>
              <a:t>Littsint.no har 60-100 nye brukere hver dag og link til alle familievernkontor, ATV-kontor og </a:t>
            </a:r>
            <a:r>
              <a:rPr lang="nb-NO" dirty="0" err="1"/>
              <a:t>Brøset</a:t>
            </a:r>
            <a:r>
              <a:rPr lang="nb-NO" dirty="0"/>
              <a:t>-grupper, for de som ønsker mer hjelp enn selvhjelp</a:t>
            </a:r>
          </a:p>
          <a:p>
            <a:pPr marL="0" indent="0">
              <a:buNone/>
            </a:pPr>
            <a:endParaRPr lang="nb-NO" dirty="0"/>
          </a:p>
          <a:p>
            <a:endParaRPr lang="nb-NO" dirty="0"/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633722529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Littsint- metodikkens mål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Hjelpe foreldre til å se hvordan erfaringer i egen barndom skaper feilslutninger som gjør at foreldre føler seg angrepet og hjelpeløse i møte med barnet</a:t>
            </a:r>
          </a:p>
          <a:p>
            <a:r>
              <a:rPr lang="nb-NO" dirty="0"/>
              <a:t>Hjelpe foreldre til å se at de alltid har ett valg når det gjelder å fortolke og reagere på barnets handlinger</a:t>
            </a:r>
          </a:p>
          <a:p>
            <a:r>
              <a:rPr lang="nb-NO" dirty="0"/>
              <a:t>Hjelpe foreldre til å bli klar over at økt kroppslig aktivering gjør at vi lettere tror på feilslutningene</a:t>
            </a:r>
          </a:p>
          <a:p>
            <a:r>
              <a:rPr lang="nb-NO" dirty="0"/>
              <a:t>Hjelpe foreldre til å bli bedre kjent med egen selvkritikk og starte arbeidet med å bekjempe lav selvfølelse og skam</a:t>
            </a:r>
          </a:p>
        </p:txBody>
      </p:sp>
    </p:spTree>
    <p:extLst>
      <p:ext uri="{BB962C8B-B14F-4D97-AF65-F5344CB8AC3E}">
        <p14:creationId xmlns:p14="http://schemas.microsoft.com/office/powerpoint/2010/main" val="42693776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Da lykkeliten kom til verden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Den Norske legeforening har utarbeidet en rapport (2010) på bakgrunn av bl.a. ACE-studien</a:t>
            </a:r>
          </a:p>
          <a:p>
            <a:r>
              <a:rPr lang="nb-NO" dirty="0"/>
              <a:t>Resultatene fra ACE studien viser at virkningen av negative erfaringer i barndommen er sterke, akkumulerende og avgjørende for senere helseproblemer og for tidlig død.</a:t>
            </a:r>
          </a:p>
          <a:p>
            <a:r>
              <a:rPr lang="nb-NO" dirty="0"/>
              <a:t>Det innebærer at mange vanlige lidelser i voksen alder må tolkes som et resultat av forhold i barndommen, og at nødvendige forebyggende og behandlende tiltak innrettes deretter.</a:t>
            </a:r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731212715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Empati gir lykke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Et barn jeg snakket med om lykke sa: </a:t>
            </a:r>
          </a:p>
          <a:p>
            <a:r>
              <a:rPr lang="nb-NO" dirty="0"/>
              <a:t>«lykke er å kunne si det en tenker uten å måtte tenke på hva en sier»</a:t>
            </a:r>
          </a:p>
          <a:p>
            <a:r>
              <a:rPr lang="nb-NO" dirty="0"/>
              <a:t>Det er lykke for både barn og foreldre at barn skal føle seg fri, tenke høyt og stole på at de blir tålt og møtt på sine tanker og følelser</a:t>
            </a:r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805443272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e 3" descr="littsint-tunell-5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051" y="926005"/>
            <a:ext cx="8714771" cy="4715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9944036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7D28638-F623-4B49-9FC9-75C7E2894BBE}"/>
              </a:ext>
            </a:extLst>
          </p:cNvPr>
          <p:cNvSpPr txBox="1"/>
          <p:nvPr/>
        </p:nvSpPr>
        <p:spPr>
          <a:xfrm>
            <a:off x="1439333" y="1955800"/>
            <a:ext cx="717973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Video 1</a:t>
            </a:r>
            <a:endParaRPr lang="x-none" dirty="0"/>
          </a:p>
          <a:p>
            <a:r>
              <a:rPr lang="nb-NO" u="sng" dirty="0">
                <a:hlinkClick r:id="rId2"/>
              </a:rPr>
              <a:t>https://vimeo.com/623237944/96d0c7d8b9</a:t>
            </a:r>
            <a:endParaRPr lang="x-none" dirty="0"/>
          </a:p>
          <a:p>
            <a:r>
              <a:rPr lang="nb-NO" dirty="0"/>
              <a:t> </a:t>
            </a:r>
            <a:endParaRPr lang="x-none" dirty="0"/>
          </a:p>
          <a:p>
            <a:r>
              <a:rPr lang="nb-NO" dirty="0"/>
              <a:t>Video 3</a:t>
            </a:r>
            <a:endParaRPr lang="x-none" dirty="0"/>
          </a:p>
          <a:p>
            <a:r>
              <a:rPr lang="nb-NO" u="sng" dirty="0">
                <a:hlinkClick r:id="rId3"/>
              </a:rPr>
              <a:t>https://vimeo.com/623238168/f5cea8fecb</a:t>
            </a:r>
            <a:endParaRPr lang="x-none" dirty="0"/>
          </a:p>
          <a:p>
            <a:r>
              <a:rPr lang="nb-NO" dirty="0"/>
              <a:t> </a:t>
            </a:r>
            <a:endParaRPr lang="x-none" dirty="0"/>
          </a:p>
          <a:p>
            <a:r>
              <a:rPr lang="nb-NO" dirty="0"/>
              <a:t>Video 4</a:t>
            </a:r>
            <a:endParaRPr lang="x-none" dirty="0"/>
          </a:p>
          <a:p>
            <a:r>
              <a:rPr lang="nb-NO" u="sng" dirty="0">
                <a:hlinkClick r:id="rId4"/>
              </a:rPr>
              <a:t>https://vimeo.com/623238331/655ea3a852</a:t>
            </a:r>
            <a:endParaRPr lang="nb-NO" u="sng" dirty="0"/>
          </a:p>
          <a:p>
            <a:endParaRPr lang="nb-NO" u="sng" dirty="0"/>
          </a:p>
          <a:p>
            <a:r>
              <a:rPr lang="en-GB" dirty="0"/>
              <a:t>De </a:t>
            </a:r>
            <a:r>
              <a:rPr lang="en-GB" dirty="0" err="1"/>
              <a:t>påfølgende</a:t>
            </a:r>
            <a:r>
              <a:rPr lang="en-GB" dirty="0"/>
              <a:t> timer - ABC </a:t>
            </a:r>
            <a:r>
              <a:rPr lang="en-GB" dirty="0" err="1"/>
              <a:t>i</a:t>
            </a:r>
            <a:r>
              <a:rPr lang="en-GB" dirty="0"/>
              <a:t> </a:t>
            </a:r>
            <a:r>
              <a:rPr lang="en-GB" dirty="0" err="1"/>
              <a:t>sinnemestring</a:t>
            </a:r>
            <a:r>
              <a:rPr lang="en-GB" dirty="0"/>
              <a:t> (2)</a:t>
            </a:r>
          </a:p>
          <a:p>
            <a:r>
              <a:rPr lang="en-GB" dirty="0">
                <a:hlinkClick r:id="rId5"/>
              </a:rPr>
              <a:t>https://www.youtube.com/watch?v=AEWoboyH134&amp;t=5s</a:t>
            </a:r>
            <a:endParaRPr lang="en-GB" dirty="0"/>
          </a:p>
          <a:p>
            <a:endParaRPr lang="x-none" dirty="0"/>
          </a:p>
          <a:p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25014823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Også mild vold skader barn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dirty="0"/>
              <a:t>A. L. </a:t>
            </a:r>
            <a:r>
              <a:rPr lang="nb-NO" dirty="0" err="1"/>
              <a:t>Kirkengen</a:t>
            </a:r>
            <a:r>
              <a:rPr lang="nb-NO" dirty="0"/>
              <a:t> (2021, 4 utg.) Hvorfor krenkede barn blir syke voksne</a:t>
            </a:r>
          </a:p>
          <a:p>
            <a:r>
              <a:rPr lang="nb-NO" dirty="0"/>
              <a:t>Uforutsigbare reaksjoner fra voksne, i form av vold og ukontrollerbart sinne over tid, skaper avmakt og helseskade hos barn</a:t>
            </a:r>
          </a:p>
          <a:p>
            <a:r>
              <a:rPr lang="nb-NO" dirty="0"/>
              <a:t>Å leve i beredskap svekker immunforsvaret og øker risikoen for kreft, hjertelidelser og psykiske problemer</a:t>
            </a:r>
          </a:p>
          <a:p>
            <a:r>
              <a:rPr lang="nb-NO" dirty="0"/>
              <a:t>Å leve i beredskap/ stress øker kortisol-nivået og skaper nevrotoksiske tilstander i hjernen, noe som skaper celledød og forsinker normal utvikling av hjernen</a:t>
            </a:r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8678424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FNs Barnekonvensjon fra 1989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Barneloven fra 1991: sikring av barns rettigheter med forbud mot fysisk vold mot barn</a:t>
            </a:r>
          </a:p>
          <a:p>
            <a:r>
              <a:rPr lang="nb-NO" dirty="0"/>
              <a:t>Revisjon i 2010: presiserer forbud mot å slå, klapse, true eller skade barns psykiske eller fysiske helse</a:t>
            </a:r>
          </a:p>
          <a:p>
            <a:r>
              <a:rPr lang="nb-NO" dirty="0"/>
              <a:t>Barnekonvensjonen: Med begrepet oppdragervold menes oppdragelse basert på frykt i stedet for tillit</a:t>
            </a:r>
          </a:p>
          <a:p>
            <a:r>
              <a:rPr lang="nb-NO" dirty="0" err="1"/>
              <a:t>Gottman</a:t>
            </a:r>
            <a:r>
              <a:rPr lang="nb-NO" dirty="0"/>
              <a:t> (2016) «Vennlighet, varme, optimisme og tålmodighet er langt bedre redskaper enn straff, om en vil ha veloppdragne og emosjonelt friske barn»</a:t>
            </a:r>
          </a:p>
          <a:p>
            <a:endParaRPr lang="nb-NO" dirty="0"/>
          </a:p>
          <a:p>
            <a:endParaRPr lang="nb-NO" dirty="0"/>
          </a:p>
          <a:p>
            <a:endParaRPr lang="nb-NO" dirty="0"/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5381179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Oppdragervold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Instrumentell: Kontrollert, har en bestemt hensikt. Lære hva som er «rett». Overføring av erfaringer fra egen barndom. «Tidlig krøkes som god krok skal bli» </a:t>
            </a:r>
          </a:p>
          <a:p>
            <a:r>
              <a:rPr lang="nb-NO" dirty="0"/>
              <a:t>Impulsiv: Lav frustrasjonstoleranse. Foreldre som sliter med egne problemer i hverdagen (økonomi, parproblemer, traumer, rusproblemer )</a:t>
            </a:r>
          </a:p>
          <a:p>
            <a:r>
              <a:rPr lang="nb-NO" dirty="0"/>
              <a:t>Instrumentell og impulsiv oppdragervold er ofte til stede samtidig og begge former for vold påfører barnet skade.</a:t>
            </a:r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0154040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5230</TotalTime>
  <Words>4460</Words>
  <Application>Microsoft Office PowerPoint</Application>
  <PresentationFormat>Skjermfremvisning (4:3)</PresentationFormat>
  <Paragraphs>376</Paragraphs>
  <Slides>62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62</vt:i4>
      </vt:variant>
    </vt:vector>
  </HeadingPairs>
  <TitlesOfParts>
    <vt:vector size="67" baseType="lpstr">
      <vt:lpstr>Arial</vt:lpstr>
      <vt:lpstr>Calibri</vt:lpstr>
      <vt:lpstr>Candara</vt:lpstr>
      <vt:lpstr>Lucida Grande</vt:lpstr>
      <vt:lpstr>Office-tema</vt:lpstr>
      <vt:lpstr>Littsint.no   sinnemestring for foreldre  </vt:lpstr>
      <vt:lpstr>littsint.no</vt:lpstr>
      <vt:lpstr>Littsint</vt:lpstr>
      <vt:lpstr>Utbredelse av vold mot barn i Norge</vt:lpstr>
      <vt:lpstr>Filetti 2009:  The adverse childhood experiences study</vt:lpstr>
      <vt:lpstr>Da lykkeliten kom til verden</vt:lpstr>
      <vt:lpstr>Også mild vold skader barn</vt:lpstr>
      <vt:lpstr>FNs Barnekonvensjon fra 1989</vt:lpstr>
      <vt:lpstr>Oppdragervold</vt:lpstr>
      <vt:lpstr>Foreldrenes historie</vt:lpstr>
      <vt:lpstr>Feilslutninger</vt:lpstr>
      <vt:lpstr>Opplevelse av skyld og skam</vt:lpstr>
      <vt:lpstr>PTSD</vt:lpstr>
      <vt:lpstr>Konsekvenser av PTSD</vt:lpstr>
      <vt:lpstr>Personlighetsforstyrrelser</vt:lpstr>
      <vt:lpstr>PowerPoint-presentasjon</vt:lpstr>
      <vt:lpstr>ICD11: God interpersonlig fungering</vt:lpstr>
      <vt:lpstr>ICD11: Svekkelse i interpersonlig fungering</vt:lpstr>
      <vt:lpstr>Foreldre flest ønsker å være gode</vt:lpstr>
      <vt:lpstr>Kunnskap om barn</vt:lpstr>
      <vt:lpstr>Den tredelte hjernen</vt:lpstr>
      <vt:lpstr>Toleransevindu modellen </vt:lpstr>
      <vt:lpstr>Foreldre kan ha nytte av timeout</vt:lpstr>
      <vt:lpstr>Kunnskap til foreldre</vt:lpstr>
      <vt:lpstr>Nocebo, hvordan vi tenker om barn</vt:lpstr>
      <vt:lpstr>ICDP- å se seg selv utenfra og barnet innenfra</vt:lpstr>
      <vt:lpstr>Littsint bygger på kognitiv terapi</vt:lpstr>
      <vt:lpstr>Littsint: å kunne velge empati</vt:lpstr>
      <vt:lpstr>Øvelse «hvit stokk»</vt:lpstr>
      <vt:lpstr>Øvelse «hvit stokk»</vt:lpstr>
      <vt:lpstr>Empati vs kjefting</vt:lpstr>
      <vt:lpstr>Vi snakker med oss selv hele tiden</vt:lpstr>
      <vt:lpstr>Tankens kraft</vt:lpstr>
      <vt:lpstr>Kognitiv modell</vt:lpstr>
      <vt:lpstr>PowerPoint-presentasjon</vt:lpstr>
      <vt:lpstr>Beck deler Kjerneantagelsene i 3 hovedtema </vt:lpstr>
      <vt:lpstr>Kompetent vs inkompetent</vt:lpstr>
      <vt:lpstr>Elskbar vs ikke verd å elske</vt:lpstr>
      <vt:lpstr>Jeg har verdi- vs ikke verdi som menneske</vt:lpstr>
      <vt:lpstr>Det er ikke enten- eller</vt:lpstr>
      <vt:lpstr>Basale mellomliggende antagelser (BMA)</vt:lpstr>
      <vt:lpstr>Basale mellomliggende antagelser</vt:lpstr>
      <vt:lpstr>Ny mestring gir håp og motivasjon</vt:lpstr>
      <vt:lpstr>Tankefeller</vt:lpstr>
      <vt:lpstr>Feilslutninger</vt:lpstr>
      <vt:lpstr>Kroppslig aktivering</vt:lpstr>
      <vt:lpstr>Selvkritikk</vt:lpstr>
      <vt:lpstr>Littsint: konkretisering</vt:lpstr>
      <vt:lpstr>PowerPoint-presentasjon</vt:lpstr>
      <vt:lpstr>En situasjon </vt:lpstr>
      <vt:lpstr>PowerPoint-presentasjon</vt:lpstr>
      <vt:lpstr>Skape håp for endring</vt:lpstr>
      <vt:lpstr>NAT: Skalering av sannhet</vt:lpstr>
      <vt:lpstr>PowerPoint-presentasjon</vt:lpstr>
      <vt:lpstr>Hjemme oppgave</vt:lpstr>
      <vt:lpstr>Øvelse gir mestring</vt:lpstr>
      <vt:lpstr>Folkehelse: grov vold</vt:lpstr>
      <vt:lpstr>Folkehelse: mildere vold</vt:lpstr>
      <vt:lpstr>Littsint- metodikkens mål</vt:lpstr>
      <vt:lpstr>Empati gir lykke</vt:lpstr>
      <vt:lpstr>PowerPoint-presentasjon</vt:lpstr>
      <vt:lpstr>PowerPoint-presentasjon</vt:lpstr>
    </vt:vector>
  </TitlesOfParts>
  <Company>BUFETAT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ABC i sinnemestring</dc:title>
  <dc:subject>for foreldre - del 1</dc:subject>
  <dc:creator>Steinar Sunde</dc:creator>
  <cp:lastModifiedBy>Steinar Arne Sunde</cp:lastModifiedBy>
  <cp:revision>313</cp:revision>
  <cp:lastPrinted>2022-03-08T13:27:18Z</cp:lastPrinted>
  <dcterms:created xsi:type="dcterms:W3CDTF">2014-01-24T11:59:37Z</dcterms:created>
  <dcterms:modified xsi:type="dcterms:W3CDTF">2023-11-06T08:05:57Z</dcterms:modified>
</cp:coreProperties>
</file>